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80" r:id="rId2"/>
    <p:sldId id="863" r:id="rId3"/>
    <p:sldId id="862" r:id="rId4"/>
    <p:sldId id="379" r:id="rId5"/>
    <p:sldId id="380" r:id="rId6"/>
    <p:sldId id="381" r:id="rId7"/>
    <p:sldId id="383" r:id="rId8"/>
    <p:sldId id="382" r:id="rId9"/>
    <p:sldId id="385" r:id="rId10"/>
    <p:sldId id="386" r:id="rId11"/>
    <p:sldId id="388" r:id="rId12"/>
    <p:sldId id="387" r:id="rId13"/>
    <p:sldId id="389" r:id="rId14"/>
    <p:sldId id="391" r:id="rId15"/>
    <p:sldId id="393" r:id="rId16"/>
    <p:sldId id="394" r:id="rId17"/>
    <p:sldId id="395" r:id="rId18"/>
    <p:sldId id="396" r:id="rId19"/>
    <p:sldId id="397" r:id="rId20"/>
    <p:sldId id="400" r:id="rId21"/>
    <p:sldId id="403" r:id="rId22"/>
    <p:sldId id="864" r:id="rId23"/>
    <p:sldId id="406" r:id="rId24"/>
    <p:sldId id="407" r:id="rId25"/>
    <p:sldId id="408" r:id="rId26"/>
    <p:sldId id="409" r:id="rId27"/>
    <p:sldId id="419" r:id="rId28"/>
    <p:sldId id="416" r:id="rId29"/>
    <p:sldId id="415" r:id="rId30"/>
    <p:sldId id="417" r:id="rId31"/>
    <p:sldId id="418" r:id="rId32"/>
    <p:sldId id="410" r:id="rId33"/>
    <p:sldId id="411" r:id="rId34"/>
    <p:sldId id="412" r:id="rId35"/>
    <p:sldId id="413" r:id="rId36"/>
    <p:sldId id="414" r:id="rId37"/>
    <p:sldId id="420" r:id="rId38"/>
    <p:sldId id="421" r:id="rId39"/>
    <p:sldId id="422" r:id="rId40"/>
    <p:sldId id="423" r:id="rId41"/>
    <p:sldId id="424" r:id="rId42"/>
    <p:sldId id="425" r:id="rId43"/>
    <p:sldId id="882" r:id="rId44"/>
    <p:sldId id="883" r:id="rId45"/>
    <p:sldId id="884" r:id="rId46"/>
    <p:sldId id="885" r:id="rId47"/>
    <p:sldId id="886" r:id="rId48"/>
    <p:sldId id="426" r:id="rId49"/>
    <p:sldId id="427" r:id="rId50"/>
    <p:sldId id="428" r:id="rId51"/>
    <p:sldId id="429" r:id="rId52"/>
    <p:sldId id="430" r:id="rId53"/>
    <p:sldId id="846" r:id="rId54"/>
  </p:sldIdLst>
  <p:sldSz cx="12192000" cy="6858000"/>
  <p:notesSz cx="6858000" cy="9144000"/>
  <p:defaultText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41"/>
    <p:restoredTop sz="72639" autoAdjust="0"/>
  </p:normalViewPr>
  <p:slideViewPr>
    <p:cSldViewPr snapToGrid="0" snapToObjects="1">
      <p:cViewPr varScale="1">
        <p:scale>
          <a:sx n="80" d="100"/>
          <a:sy n="80" d="100"/>
        </p:scale>
        <p:origin x="9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2/10/2026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DB341C-843E-6244-9C40-DD933A1134AC}" type="slidenum">
              <a:rPr lang="en-US" smtClean="0"/>
              <a:t>1</a:t>
            </a:fld>
            <a:endParaRPr lang="en-US"/>
          </a:p>
        </p:txBody>
      </p:sp>
    </p:spTree>
    <p:extLst>
      <p:ext uri="{BB962C8B-B14F-4D97-AF65-F5344CB8AC3E}">
        <p14:creationId xmlns:p14="http://schemas.microsoft.com/office/powerpoint/2010/main" val="3393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software testing, regardless of the approach we are taking: traditional plan driven or agile approach, there are 5 different types of testing we need to do.</a:t>
            </a:r>
          </a:p>
          <a:p>
            <a:endParaRPr lang="en-US" dirty="0"/>
          </a:p>
          <a:p>
            <a:r>
              <a:rPr lang="en-US" dirty="0"/>
              <a:t>The first is unit testing. Here, developers test some new features. </a:t>
            </a:r>
          </a:p>
          <a:p>
            <a:r>
              <a:rPr lang="en-US" dirty="0"/>
              <a:t>Developers write and finish some code for implementing some user stories,</a:t>
            </a:r>
            <a:r>
              <a:rPr lang="en-US" baseline="0" dirty="0"/>
              <a:t> a few functions and a few methods. </a:t>
            </a:r>
          </a:p>
          <a:p>
            <a:r>
              <a:rPr lang="en-US" baseline="0" dirty="0"/>
              <a:t>The he/she needs to test if these new code are doing what they are suppose to do. </a:t>
            </a:r>
          </a:p>
          <a:p>
            <a:endParaRPr lang="en-US" baseline="0" dirty="0"/>
          </a:p>
          <a:p>
            <a:r>
              <a:rPr lang="en-US" baseline="0" dirty="0"/>
              <a:t>The next phase is called integration testing.</a:t>
            </a:r>
          </a:p>
          <a:p>
            <a:r>
              <a:rPr lang="en-US" baseline="0" dirty="0"/>
              <a:t>Here we are combining the code from multiple developers or multiple modules from the same developers.</a:t>
            </a:r>
          </a:p>
          <a:p>
            <a:r>
              <a:rPr lang="en-US" baseline="0" dirty="0"/>
              <a:t>But the idea here is that we are taking multiple pieces of the system and making sure that they are working together properly. </a:t>
            </a:r>
          </a:p>
          <a:p>
            <a:endParaRPr lang="en-US" baseline="0" dirty="0"/>
          </a:p>
          <a:p>
            <a:r>
              <a:rPr lang="en-US" baseline="0" dirty="0"/>
              <a:t>The third is called regression test. We are verifying that changes we made recently don’t break something else. </a:t>
            </a:r>
          </a:p>
          <a:p>
            <a:r>
              <a:rPr lang="en-US" baseline="0" dirty="0"/>
              <a:t>For example, we had some code that works just fine, but we add some new features, or we just fixed some bugs, we want to verify that the new code or the updated code doesn’t break something else.</a:t>
            </a:r>
          </a:p>
          <a:p>
            <a:endParaRPr lang="en-US" baseline="0" dirty="0"/>
          </a:p>
          <a:p>
            <a:r>
              <a:rPr lang="en-US" baseline="0" dirty="0"/>
              <a:t>The next phase is called system test. All the code of the system is completed and merged together. It is time to test the complete system. Specifically, we are looking at testing the functionality. </a:t>
            </a:r>
          </a:p>
          <a:p>
            <a:r>
              <a:rPr lang="en-US" baseline="0" dirty="0"/>
              <a:t>Have we included all the functions that we promised to include?</a:t>
            </a:r>
          </a:p>
          <a:p>
            <a:r>
              <a:rPr lang="en-US" baseline="0" dirty="0"/>
              <a:t>We might be testing the performance of the system. </a:t>
            </a:r>
          </a:p>
          <a:p>
            <a:r>
              <a:rPr lang="en-US" baseline="0" dirty="0"/>
              <a:t>How our system respond to 5 users, 50 users, 500 users, or 5000 simultaneous users?</a:t>
            </a:r>
          </a:p>
          <a:p>
            <a:r>
              <a:rPr lang="en-US" baseline="0" dirty="0"/>
              <a:t>How the performance of the system and the system scale up with more users?</a:t>
            </a:r>
          </a:p>
          <a:p>
            <a:r>
              <a:rPr lang="en-US" baseline="0" dirty="0"/>
              <a:t>Stress testing means that you are testing your system under parameters beyond what your system is designed for.</a:t>
            </a:r>
          </a:p>
          <a:p>
            <a:r>
              <a:rPr lang="en-US" baseline="0" dirty="0"/>
              <a:t>Will you system fail gracefully?</a:t>
            </a:r>
          </a:p>
          <a:p>
            <a:r>
              <a:rPr lang="en-US" baseline="0" dirty="0"/>
              <a:t>Or does it just fall apart and stop responding to the users?</a:t>
            </a:r>
          </a:p>
          <a:p>
            <a:r>
              <a:rPr lang="en-US" baseline="0" dirty="0"/>
              <a:t>Sometimes, hackers find ways to get into your system when it is under stress. </a:t>
            </a:r>
          </a:p>
          <a:p>
            <a:r>
              <a:rPr lang="en-US" baseline="0" dirty="0"/>
              <a:t>Does the system protect our customers sensitive records?</a:t>
            </a:r>
          </a:p>
          <a:p>
            <a:r>
              <a:rPr lang="en-US" baseline="0" dirty="0"/>
              <a:t>Are normal users protected from abusive users?</a:t>
            </a:r>
          </a:p>
          <a:p>
            <a:endParaRPr lang="en-US" baseline="0" dirty="0"/>
          </a:p>
          <a:p>
            <a:r>
              <a:rPr lang="en-US" baseline="0" dirty="0"/>
              <a:t>Finally, we will talk about user acceptance testing. Here the real end users got a chance to try out the system developers built. Have we met the needs of the end users? Does it do what the users expect it to do ? Does it do what the users paid us to develop?</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12</a:t>
            </a:fld>
            <a:endParaRPr lang="en-US"/>
          </a:p>
        </p:txBody>
      </p:sp>
    </p:spTree>
    <p:extLst>
      <p:ext uri="{BB962C8B-B14F-4D97-AF65-F5344CB8AC3E}">
        <p14:creationId xmlns:p14="http://schemas.microsoft.com/office/powerpoint/2010/main" val="141643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DB341C-843E-6244-9C40-DD933A1134AC}" type="slidenum">
              <a:rPr lang="en-US" smtClean="0"/>
              <a:t>13</a:t>
            </a:fld>
            <a:endParaRPr lang="en-US"/>
          </a:p>
        </p:txBody>
      </p:sp>
    </p:spTree>
    <p:extLst>
      <p:ext uri="{BB962C8B-B14F-4D97-AF65-F5344CB8AC3E}">
        <p14:creationId xmlns:p14="http://schemas.microsoft.com/office/powerpoint/2010/main" val="415893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both the v model and spiral model, we have the formal and sequential stages of the</a:t>
            </a:r>
            <a:r>
              <a:rPr lang="en-US" baseline="0" dirty="0"/>
              <a:t> testing on after another.</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26</a:t>
            </a:fld>
            <a:endParaRPr lang="en-US"/>
          </a:p>
        </p:txBody>
      </p:sp>
    </p:spTree>
    <p:extLst>
      <p:ext uri="{BB962C8B-B14F-4D97-AF65-F5344CB8AC3E}">
        <p14:creationId xmlns:p14="http://schemas.microsoft.com/office/powerpoint/2010/main" val="234618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a:t>
            </a:r>
            <a:r>
              <a:rPr lang="en-US" baseline="0" dirty="0"/>
              <a:t> know that testing is an integral part of agile development, it is not a separable phase. </a:t>
            </a:r>
          </a:p>
          <a:p>
            <a:r>
              <a:rPr lang="en-US" baseline="0" dirty="0"/>
              <a:t>The very popular methods in agile methods is test first or test driven development (TDD).</a:t>
            </a:r>
          </a:p>
          <a:p>
            <a:endParaRPr lang="en-US" baseline="0" dirty="0"/>
          </a:p>
          <a:p>
            <a:r>
              <a:rPr lang="en-US" baseline="0" dirty="0"/>
              <a:t>The motivation is that: developers don’t like to write tests. There are many excuses for this. </a:t>
            </a:r>
          </a:p>
          <a:p>
            <a:r>
              <a:rPr lang="en-US" baseline="0" dirty="0"/>
              <a:t>For example, I just don’t really like writing test cases, it is not as much fun as writing new features.</a:t>
            </a:r>
          </a:p>
          <a:p>
            <a:r>
              <a:rPr lang="en-US" baseline="0" dirty="0"/>
              <a:t>I don’t have time for it. I have more important things to do.</a:t>
            </a:r>
          </a:p>
          <a:p>
            <a:r>
              <a:rPr lang="en-US" baseline="0" dirty="0"/>
              <a:t>But this type of attitude is causing problems in plan driven approaches as well as agile methods.</a:t>
            </a:r>
          </a:p>
          <a:p>
            <a:endParaRPr lang="en-US" baseline="0" dirty="0"/>
          </a:p>
          <a:p>
            <a:r>
              <a:rPr lang="en-US" baseline="0" dirty="0"/>
              <a:t>As a result, code breaks, it doesn’t do what it is suppose to do.</a:t>
            </a:r>
          </a:p>
          <a:p>
            <a:r>
              <a:rPr lang="en-US" baseline="0" dirty="0"/>
              <a:t>Debugging turns down our productivity and doesn’t really improve our testing.</a:t>
            </a:r>
          </a:p>
          <a:p>
            <a:r>
              <a:rPr lang="en-US" baseline="0" dirty="0"/>
              <a:t>We didn’t do anything to improve our testing process. We still have no tests.</a:t>
            </a:r>
          </a:p>
        </p:txBody>
      </p:sp>
      <p:sp>
        <p:nvSpPr>
          <p:cNvPr id="4" name="Slide Number Placeholder 3"/>
          <p:cNvSpPr>
            <a:spLocks noGrp="1"/>
          </p:cNvSpPr>
          <p:nvPr>
            <p:ph type="sldNum" sz="quarter" idx="10"/>
          </p:nvPr>
        </p:nvSpPr>
        <p:spPr/>
        <p:txBody>
          <a:bodyPr/>
          <a:lstStyle/>
          <a:p>
            <a:fld id="{A6961DC2-A28F-4C81-9966-8D7B3191DD23}" type="slidenum">
              <a:rPr lang="en-US" smtClean="0"/>
              <a:t>38</a:t>
            </a:fld>
            <a:endParaRPr lang="en-US"/>
          </a:p>
        </p:txBody>
      </p:sp>
    </p:spTree>
    <p:extLst>
      <p:ext uri="{BB962C8B-B14F-4D97-AF65-F5344CB8AC3E}">
        <p14:creationId xmlns:p14="http://schemas.microsoft.com/office/powerpoint/2010/main" val="445507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alternative is to write test first. </a:t>
            </a:r>
          </a:p>
          <a:p>
            <a:r>
              <a:rPr lang="en-US" dirty="0"/>
              <a:t>We</a:t>
            </a:r>
            <a:r>
              <a:rPr lang="en-US" baseline="0" dirty="0"/>
              <a:t> write test first.</a:t>
            </a:r>
          </a:p>
          <a:p>
            <a:r>
              <a:rPr lang="en-US" baseline="0" dirty="0"/>
              <a:t>The we run the test.</a:t>
            </a:r>
          </a:p>
          <a:p>
            <a:r>
              <a:rPr lang="en-US" baseline="0" dirty="0"/>
              <a:t>Of course, it will fail, because we have done nothing in the source code. </a:t>
            </a:r>
          </a:p>
          <a:p>
            <a:r>
              <a:rPr lang="en-US" baseline="0" dirty="0"/>
              <a:t>But when it fail, we will write something in the code.</a:t>
            </a:r>
          </a:p>
          <a:p>
            <a:r>
              <a:rPr lang="en-US" baseline="0" dirty="0"/>
              <a:t>And run the test, and debug, until all the tests pass</a:t>
            </a:r>
          </a:p>
          <a:p>
            <a:endParaRPr lang="en-US" baseline="0" dirty="0"/>
          </a:p>
          <a:p>
            <a:r>
              <a:rPr lang="en-US" baseline="0" dirty="0"/>
              <a:t>The advantage is that there is relative little untested code.</a:t>
            </a:r>
          </a:p>
          <a:p>
            <a:r>
              <a:rPr lang="en-US" baseline="0" dirty="0"/>
              <a:t>If you see a bug, it is most likely that the bug is related to the part of code that I am working now.</a:t>
            </a:r>
          </a:p>
          <a:p>
            <a:r>
              <a:rPr lang="en-US" baseline="0" dirty="0"/>
              <a:t>I still have fresh mind for what I have done. </a:t>
            </a:r>
          </a:p>
          <a:p>
            <a:endParaRPr lang="en-US" baseline="0" dirty="0"/>
          </a:p>
          <a:p>
            <a:r>
              <a:rPr lang="en-US" baseline="0" dirty="0"/>
              <a:t>It helps us to build better code and make changes more easily because we’ve already written the test cases for the new change and we don’t have to worry about wring new tests anymore. We may need to add new cases, but we got the bulk of test cases.</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39</a:t>
            </a:fld>
            <a:endParaRPr lang="en-US"/>
          </a:p>
        </p:txBody>
      </p:sp>
    </p:spTree>
    <p:extLst>
      <p:ext uri="{BB962C8B-B14F-4D97-AF65-F5344CB8AC3E}">
        <p14:creationId xmlns:p14="http://schemas.microsoft.com/office/powerpoint/2010/main" val="1422414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developers are more confident</a:t>
            </a:r>
            <a:r>
              <a:rPr lang="en-US" baseline="0" dirty="0"/>
              <a:t> that their code is right because relevant tests are passing.</a:t>
            </a:r>
          </a:p>
          <a:p>
            <a:r>
              <a:rPr lang="en-US" baseline="0" dirty="0"/>
              <a:t>How many test cases we have, how many are passing and how may fail. We have it any time of the project, it doesn’t have to wait until the end of the project.</a:t>
            </a:r>
          </a:p>
          <a:p>
            <a:endParaRPr lang="en-US" baseline="0" dirty="0"/>
          </a:p>
          <a:p>
            <a:r>
              <a:rPr lang="en-US" baseline="0" dirty="0"/>
              <a:t>In plan driven, you don’t know how you project is doing until the end it is delivered to the customers.</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40</a:t>
            </a:fld>
            <a:endParaRPr lang="en-US"/>
          </a:p>
        </p:txBody>
      </p:sp>
    </p:spTree>
    <p:extLst>
      <p:ext uri="{BB962C8B-B14F-4D97-AF65-F5344CB8AC3E}">
        <p14:creationId xmlns:p14="http://schemas.microsoft.com/office/powerpoint/2010/main" val="3600754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do this, what is the pace to do this?</a:t>
            </a:r>
          </a:p>
          <a:p>
            <a:endParaRPr lang="en-US" dirty="0"/>
          </a:p>
          <a:p>
            <a:endParaRPr lang="en-US" dirty="0"/>
          </a:p>
          <a:p>
            <a:r>
              <a:rPr lang="en-US" dirty="0"/>
              <a:t>Because</a:t>
            </a:r>
            <a:r>
              <a:rPr lang="en-US" baseline="0" dirty="0"/>
              <a:t> it is harder to debug.</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41</a:t>
            </a:fld>
            <a:endParaRPr lang="en-US"/>
          </a:p>
        </p:txBody>
      </p:sp>
    </p:spTree>
    <p:extLst>
      <p:ext uri="{BB962C8B-B14F-4D97-AF65-F5344CB8AC3E}">
        <p14:creationId xmlns:p14="http://schemas.microsoft.com/office/powerpoint/2010/main" val="3691775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4249884" y="2504926"/>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p:cNvSpPr>
            <a:spLocks noGrp="1"/>
          </p:cNvSpPr>
          <p:nvPr>
            <p:ph type="subTitle" idx="1" hasCustomPrompt="1"/>
          </p:nvPr>
        </p:nvSpPr>
        <p:spPr>
          <a:xfrm>
            <a:off x="4488877" y="4591375"/>
            <a:ext cx="7041743"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
        <p:nvSpPr>
          <p:cNvPr id="17" name="Text Placeholder 16"/>
          <p:cNvSpPr>
            <a:spLocks noGrp="1"/>
          </p:cNvSpPr>
          <p:nvPr>
            <p:ph type="body" sz="quarter" idx="11" hasCustomPrompt="1"/>
          </p:nvPr>
        </p:nvSpPr>
        <p:spPr>
          <a:xfrm>
            <a:off x="4675911" y="5690091"/>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89" indent="0" algn="r">
              <a:buNone/>
              <a:defRPr/>
            </a:lvl2pPr>
            <a:lvl3pPr marL="914377" indent="0" algn="r">
              <a:buNone/>
              <a:defRPr/>
            </a:lvl3pPr>
            <a:lvl4pPr marL="1371566" indent="0" algn="r">
              <a:buNone/>
              <a:defRPr/>
            </a:lvl4pPr>
            <a:lvl5pPr marL="1828754" indent="0" algn="r">
              <a:buNone/>
              <a:defRPr/>
            </a:lvl5pPr>
          </a:lstStyle>
          <a:p>
            <a:pPr lvl="0"/>
            <a:r>
              <a:rPr lang="en-US" dirty="0"/>
              <a:t>PRESENTER’S NAME</a:t>
            </a:r>
          </a:p>
        </p:txBody>
      </p:sp>
      <p:sp>
        <p:nvSpPr>
          <p:cNvPr id="4" name="Date Placeholder 3"/>
          <p:cNvSpPr>
            <a:spLocks noGrp="1"/>
          </p:cNvSpPr>
          <p:nvPr>
            <p:ph type="dt" sz="half" idx="10"/>
          </p:nvPr>
        </p:nvSpPr>
        <p:spPr>
          <a:xfrm>
            <a:off x="10416213" y="6342039"/>
            <a:ext cx="1114407"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44769" y="365129"/>
            <a:ext cx="10710619" cy="1325563"/>
          </a:xfrm>
        </p:spPr>
        <p:txBody>
          <a:bodyPr/>
          <a:lstStyle/>
          <a:p>
            <a:r>
              <a:rPr lang="en-US" dirty="0"/>
              <a:t>CLICK TO EDIT TITLE</a:t>
            </a:r>
          </a:p>
        </p:txBody>
      </p:sp>
      <p:sp>
        <p:nvSpPr>
          <p:cNvPr id="5" name="Text Placeholder 4"/>
          <p:cNvSpPr>
            <a:spLocks noGrp="1"/>
          </p:cNvSpPr>
          <p:nvPr>
            <p:ph type="body" sz="quarter" idx="13" hasCustomPrompt="1"/>
          </p:nvPr>
        </p:nvSpPr>
        <p:spPr>
          <a:xfrm>
            <a:off x="644527" y="1962358"/>
            <a:ext cx="4954588" cy="1828165"/>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9" name="Text Placeholder 4"/>
          <p:cNvSpPr>
            <a:spLocks noGrp="1"/>
          </p:cNvSpPr>
          <p:nvPr>
            <p:ph type="body" sz="quarter" idx="14" hasCustomPrompt="1"/>
          </p:nvPr>
        </p:nvSpPr>
        <p:spPr>
          <a:xfrm>
            <a:off x="6400803" y="1962358"/>
            <a:ext cx="4954588" cy="1828165"/>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10" name="Text Placeholder 4"/>
          <p:cNvSpPr>
            <a:spLocks noGrp="1"/>
          </p:cNvSpPr>
          <p:nvPr>
            <p:ph type="body" sz="quarter" idx="15" hasCustomPrompt="1"/>
          </p:nvPr>
        </p:nvSpPr>
        <p:spPr>
          <a:xfrm>
            <a:off x="644527" y="4119686"/>
            <a:ext cx="4954588" cy="1828165"/>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11" name="Text Placeholder 4"/>
          <p:cNvSpPr>
            <a:spLocks noGrp="1"/>
          </p:cNvSpPr>
          <p:nvPr>
            <p:ph type="body" sz="quarter" idx="16" hasCustomPrompt="1"/>
          </p:nvPr>
        </p:nvSpPr>
        <p:spPr>
          <a:xfrm>
            <a:off x="6400803" y="4119686"/>
            <a:ext cx="4954588" cy="1828165"/>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7" name="Slide Number Placeholder 6"/>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46363" y="365133"/>
            <a:ext cx="10709031" cy="734621"/>
          </a:xfrm>
        </p:spPr>
        <p:txBody>
          <a:bodyPr/>
          <a:lstStyle/>
          <a:p>
            <a:r>
              <a:rPr lang="en-US" dirty="0"/>
              <a:t>CLICK TO EDIT TITLE</a:t>
            </a:r>
          </a:p>
        </p:txBody>
      </p:sp>
      <p:sp>
        <p:nvSpPr>
          <p:cNvPr id="13" name="Text Placeholder 3"/>
          <p:cNvSpPr>
            <a:spLocks noGrp="1"/>
          </p:cNvSpPr>
          <p:nvPr>
            <p:ph type="body" sz="quarter" idx="17" hasCustomPrompt="1"/>
          </p:nvPr>
        </p:nvSpPr>
        <p:spPr>
          <a:xfrm>
            <a:off x="644775"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89" indent="0">
              <a:buNone/>
              <a:defRPr b="0" i="0">
                <a:solidFill>
                  <a:schemeClr val="accent1"/>
                </a:solidFill>
                <a:latin typeface="IBM Plex Sans Light" panose="020B0403050203000203" pitchFamily="34" charset="0"/>
              </a:defRPr>
            </a:lvl2pPr>
            <a:lvl3pPr marL="914377" indent="0">
              <a:buNone/>
              <a:defRPr b="0" i="0">
                <a:solidFill>
                  <a:schemeClr val="accent1"/>
                </a:solidFill>
                <a:latin typeface="IBM Plex Sans Light" panose="020B0403050203000203" pitchFamily="34" charset="0"/>
              </a:defRPr>
            </a:lvl3pPr>
            <a:lvl4pPr marL="1371566" indent="0">
              <a:buNone/>
              <a:defRPr b="0" i="0">
                <a:solidFill>
                  <a:schemeClr val="accent1"/>
                </a:solidFill>
                <a:latin typeface="IBM Plex Sans Light" panose="020B0403050203000203" pitchFamily="34" charset="0"/>
              </a:defRPr>
            </a:lvl4pPr>
            <a:lvl5pPr marL="1828754"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p:cNvSpPr>
            <a:spLocks noGrp="1"/>
          </p:cNvSpPr>
          <p:nvPr>
            <p:ph type="body" sz="quarter" idx="13" hasCustomPrompt="1"/>
          </p:nvPr>
        </p:nvSpPr>
        <p:spPr>
          <a:xfrm>
            <a:off x="644527" y="2233241"/>
            <a:ext cx="4954588"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9" name="Text Placeholder 4"/>
          <p:cNvSpPr>
            <a:spLocks noGrp="1"/>
          </p:cNvSpPr>
          <p:nvPr>
            <p:ph type="body" sz="quarter" idx="14" hasCustomPrompt="1"/>
          </p:nvPr>
        </p:nvSpPr>
        <p:spPr>
          <a:xfrm>
            <a:off x="6400803" y="2233241"/>
            <a:ext cx="4954588"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10" name="Text Placeholder 4"/>
          <p:cNvSpPr>
            <a:spLocks noGrp="1"/>
          </p:cNvSpPr>
          <p:nvPr>
            <p:ph type="body" sz="quarter" idx="15" hasCustomPrompt="1"/>
          </p:nvPr>
        </p:nvSpPr>
        <p:spPr>
          <a:xfrm>
            <a:off x="644527" y="4448447"/>
            <a:ext cx="4954588"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11" name="Text Placeholder 4"/>
          <p:cNvSpPr>
            <a:spLocks noGrp="1"/>
          </p:cNvSpPr>
          <p:nvPr>
            <p:ph type="body" sz="quarter" idx="16" hasCustomPrompt="1"/>
          </p:nvPr>
        </p:nvSpPr>
        <p:spPr>
          <a:xfrm>
            <a:off x="6400803" y="4448447"/>
            <a:ext cx="4954588"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7" name="Slide Number Placeholder 6"/>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644769" y="365129"/>
            <a:ext cx="10710619" cy="1325563"/>
          </a:xfrm>
        </p:spPr>
        <p:txBody>
          <a:bodyPr/>
          <a:lstStyle/>
          <a:p>
            <a:r>
              <a:rPr lang="en-US" dirty="0"/>
              <a:t>CLICK TO EDIT TITLE</a:t>
            </a:r>
          </a:p>
        </p:txBody>
      </p:sp>
      <p:sp>
        <p:nvSpPr>
          <p:cNvPr id="15" name="Content Placeholder 2"/>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hasCustomPrompt="1"/>
          </p:nvPr>
        </p:nvSpPr>
        <p:spPr>
          <a:xfrm>
            <a:off x="5359999" y="2210091"/>
            <a:ext cx="2926080"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9" name="Text Placeholder 4"/>
          <p:cNvSpPr>
            <a:spLocks noGrp="1"/>
          </p:cNvSpPr>
          <p:nvPr>
            <p:ph type="body" sz="quarter" idx="14" hasCustomPrompt="1"/>
          </p:nvPr>
        </p:nvSpPr>
        <p:spPr>
          <a:xfrm>
            <a:off x="8429308" y="2210092"/>
            <a:ext cx="2926080"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10" name="Text Placeholder 4"/>
          <p:cNvSpPr>
            <a:spLocks noGrp="1"/>
          </p:cNvSpPr>
          <p:nvPr>
            <p:ph type="body" sz="quarter" idx="15" hasCustomPrompt="1"/>
          </p:nvPr>
        </p:nvSpPr>
        <p:spPr>
          <a:xfrm>
            <a:off x="5359999" y="4448445"/>
            <a:ext cx="2926080"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11" name="Text Placeholder 4"/>
          <p:cNvSpPr>
            <a:spLocks noGrp="1"/>
          </p:cNvSpPr>
          <p:nvPr>
            <p:ph type="body" sz="quarter" idx="16" hasCustomPrompt="1"/>
          </p:nvPr>
        </p:nvSpPr>
        <p:spPr>
          <a:xfrm>
            <a:off x="8429308" y="4448447"/>
            <a:ext cx="2926080"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7" name="Slide Number Placeholder 6"/>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46363" y="365133"/>
            <a:ext cx="10709031" cy="734621"/>
          </a:xfrm>
        </p:spPr>
        <p:txBody>
          <a:bodyPr/>
          <a:lstStyle/>
          <a:p>
            <a:r>
              <a:rPr lang="en-US" dirty="0"/>
              <a:t>CLICK TO EDIT TITLE</a:t>
            </a:r>
          </a:p>
        </p:txBody>
      </p:sp>
      <p:sp>
        <p:nvSpPr>
          <p:cNvPr id="13" name="Text Placeholder 3"/>
          <p:cNvSpPr>
            <a:spLocks noGrp="1"/>
          </p:cNvSpPr>
          <p:nvPr>
            <p:ph type="body" sz="quarter" idx="17" hasCustomPrompt="1"/>
          </p:nvPr>
        </p:nvSpPr>
        <p:spPr>
          <a:xfrm>
            <a:off x="644775"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89" indent="0">
              <a:buNone/>
              <a:defRPr b="0" i="0">
                <a:solidFill>
                  <a:schemeClr val="accent1"/>
                </a:solidFill>
                <a:latin typeface="IBM Plex Sans Light" panose="020B0403050203000203" pitchFamily="34" charset="0"/>
              </a:defRPr>
            </a:lvl2pPr>
            <a:lvl3pPr marL="914377" indent="0">
              <a:buNone/>
              <a:defRPr b="0" i="0">
                <a:solidFill>
                  <a:schemeClr val="accent1"/>
                </a:solidFill>
                <a:latin typeface="IBM Plex Sans Light" panose="020B0403050203000203" pitchFamily="34" charset="0"/>
              </a:defRPr>
            </a:lvl3pPr>
            <a:lvl4pPr marL="1371566" indent="0">
              <a:buNone/>
              <a:defRPr b="0" i="0">
                <a:solidFill>
                  <a:schemeClr val="accent1"/>
                </a:solidFill>
                <a:latin typeface="IBM Plex Sans Light" panose="020B0403050203000203" pitchFamily="34" charset="0"/>
              </a:defRPr>
            </a:lvl4pPr>
            <a:lvl5pPr marL="1828754"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hasCustomPrompt="1"/>
          </p:nvPr>
        </p:nvSpPr>
        <p:spPr>
          <a:xfrm>
            <a:off x="5359205" y="2210092"/>
            <a:ext cx="2926080"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9" name="Text Placeholder 4"/>
          <p:cNvSpPr>
            <a:spLocks noGrp="1"/>
          </p:cNvSpPr>
          <p:nvPr>
            <p:ph type="body" sz="quarter" idx="14" hasCustomPrompt="1"/>
          </p:nvPr>
        </p:nvSpPr>
        <p:spPr>
          <a:xfrm>
            <a:off x="8427720" y="2210092"/>
            <a:ext cx="2926080"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10" name="Text Placeholder 4"/>
          <p:cNvSpPr>
            <a:spLocks noGrp="1"/>
          </p:cNvSpPr>
          <p:nvPr>
            <p:ph type="body" sz="quarter" idx="15" hasCustomPrompt="1"/>
          </p:nvPr>
        </p:nvSpPr>
        <p:spPr>
          <a:xfrm>
            <a:off x="5359205" y="4448447"/>
            <a:ext cx="2926080"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11" name="Text Placeholder 4"/>
          <p:cNvSpPr>
            <a:spLocks noGrp="1"/>
          </p:cNvSpPr>
          <p:nvPr>
            <p:ph type="body" sz="quarter" idx="16" hasCustomPrompt="1"/>
          </p:nvPr>
        </p:nvSpPr>
        <p:spPr>
          <a:xfrm>
            <a:off x="8427720" y="4448447"/>
            <a:ext cx="2926080" cy="1651807"/>
          </a:xfrm>
        </p:spPr>
        <p:txBody>
          <a:bodyPr>
            <a:noAutofit/>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stStyle>
          <a:p>
            <a:pPr lvl="0"/>
            <a:r>
              <a:rPr lang="en-US" dirty="0"/>
              <a:t>Click to edit text</a:t>
            </a:r>
          </a:p>
        </p:txBody>
      </p:sp>
      <p:sp>
        <p:nvSpPr>
          <p:cNvPr id="7" name="Slide Number Placeholder 6"/>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6363" y="365133"/>
            <a:ext cx="10709031" cy="734621"/>
          </a:xfrm>
        </p:spPr>
        <p:txBody>
          <a:bodyPr/>
          <a:lstStyle/>
          <a:p>
            <a:r>
              <a:rPr lang="en-US" dirty="0"/>
              <a:t>CLICK TO EDIT TITLE</a:t>
            </a:r>
          </a:p>
        </p:txBody>
      </p:sp>
      <p:sp>
        <p:nvSpPr>
          <p:cNvPr id="9" name="Text Placeholder 3"/>
          <p:cNvSpPr>
            <a:spLocks noGrp="1"/>
          </p:cNvSpPr>
          <p:nvPr>
            <p:ph type="body" sz="quarter" idx="13" hasCustomPrompt="1"/>
          </p:nvPr>
        </p:nvSpPr>
        <p:spPr>
          <a:xfrm>
            <a:off x="644775"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89" indent="0">
              <a:buNone/>
              <a:defRPr b="0" i="0">
                <a:solidFill>
                  <a:schemeClr val="accent1"/>
                </a:solidFill>
                <a:latin typeface="IBM Plex Sans Light" panose="020B0403050203000203" pitchFamily="34" charset="0"/>
              </a:defRPr>
            </a:lvl2pPr>
            <a:lvl3pPr marL="914377" indent="0">
              <a:buNone/>
              <a:defRPr b="0" i="0">
                <a:solidFill>
                  <a:schemeClr val="accent1"/>
                </a:solidFill>
                <a:latin typeface="IBM Plex Sans Light" panose="020B0403050203000203" pitchFamily="34" charset="0"/>
              </a:defRPr>
            </a:lvl3pPr>
            <a:lvl4pPr marL="1371566" indent="0">
              <a:buNone/>
              <a:defRPr b="0" i="0">
                <a:solidFill>
                  <a:schemeClr val="accent1"/>
                </a:solidFill>
                <a:latin typeface="IBM Plex Sans Light" panose="020B0403050203000203" pitchFamily="34" charset="0"/>
              </a:defRPr>
            </a:lvl4pPr>
            <a:lvl5pPr marL="1828754"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p:cNvSpPr>
            <a:spLocks noGrp="1"/>
          </p:cNvSpPr>
          <p:nvPr>
            <p:ph sz="half" idx="1" hasCustomPrompt="1"/>
          </p:nvPr>
        </p:nvSpPr>
        <p:spPr>
          <a:xfrm>
            <a:off x="644769" y="2325842"/>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2325842"/>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769" y="365129"/>
            <a:ext cx="10710619" cy="1325563"/>
          </a:xfrm>
        </p:spPr>
        <p:txBody>
          <a:bodyPr/>
          <a:lstStyle/>
          <a:p>
            <a:r>
              <a:rPr lang="en-US" dirty="0"/>
              <a:t>CLICK TO EDIT TITLE</a:t>
            </a:r>
          </a:p>
        </p:txBody>
      </p:sp>
      <p:sp>
        <p:nvSpPr>
          <p:cNvPr id="3" name="Text Placeholder 2"/>
          <p:cNvSpPr>
            <a:spLocks noGrp="1"/>
          </p:cNvSpPr>
          <p:nvPr>
            <p:ph type="body" idx="1" hasCustomPrompt="1"/>
          </p:nvPr>
        </p:nvSpPr>
        <p:spPr>
          <a:xfrm>
            <a:off x="644773"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a:t>
            </a:r>
          </a:p>
        </p:txBody>
      </p:sp>
      <p:sp>
        <p:nvSpPr>
          <p:cNvPr id="4" name="Content Placeholder 3"/>
          <p:cNvSpPr>
            <a:spLocks noGrp="1"/>
          </p:cNvSpPr>
          <p:nvPr>
            <p:ph sz="half" idx="2" hasCustomPrompt="1"/>
          </p:nvPr>
        </p:nvSpPr>
        <p:spPr>
          <a:xfrm>
            <a:off x="644773"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a:t>
            </a:r>
          </a:p>
        </p:txBody>
      </p:sp>
      <p:sp>
        <p:nvSpPr>
          <p:cNvPr id="6" name="Content Placeholder 5"/>
          <p:cNvSpPr>
            <a:spLocks noGrp="1"/>
          </p:cNvSpPr>
          <p:nvPr>
            <p:ph sz="quarter" idx="4" hasCustomPrompt="1"/>
          </p:nvPr>
        </p:nvSpPr>
        <p:spPr>
          <a:xfrm>
            <a:off x="6172203"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5" name="Slide Number Placeholder 4"/>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p:cNvSpPr>
            <a:spLocks noGrp="1"/>
          </p:cNvSpPr>
          <p:nvPr>
            <p:ph idx="1" hasCustomPrompt="1"/>
          </p:nvPr>
        </p:nvSpPr>
        <p:spPr>
          <a:xfrm>
            <a:off x="5183188" y="987434"/>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644777" y="2057402"/>
            <a:ext cx="412725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text</a:t>
            </a:r>
          </a:p>
        </p:txBody>
      </p:sp>
      <p:sp>
        <p:nvSpPr>
          <p:cNvPr id="2" name="Title 1"/>
          <p:cNvSpPr>
            <a:spLocks noGrp="1"/>
          </p:cNvSpPr>
          <p:nvPr>
            <p:ph type="title" hasCustomPrompt="1"/>
          </p:nvPr>
        </p:nvSpPr>
        <p:spPr>
          <a:xfrm>
            <a:off x="644777" y="457200"/>
            <a:ext cx="4127255" cy="1600200"/>
          </a:xfrm>
        </p:spPr>
        <p:txBody>
          <a:bodyPr anchor="b"/>
          <a:lstStyle>
            <a:lvl1pPr>
              <a:defRPr sz="3200"/>
            </a:lvl1pPr>
          </a:lstStyle>
          <a:p>
            <a:r>
              <a:rPr lang="en-US" dirty="0"/>
              <a:t>CLICK TO EDIT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p:cNvPicPr>
            <a:picLocks noChangeAspect="1"/>
          </p:cNvPicPr>
          <p:nvPr userDrawn="1"/>
        </p:nvPicPr>
        <p:blipFill rotWithShape="1">
          <a:blip r:embed="rId2"/>
          <a:srcRect l="16253"/>
          <a:stretch>
            <a:fillRect/>
          </a:stretch>
        </p:blipFill>
        <p:spPr>
          <a:xfrm>
            <a:off x="3" y="0"/>
            <a:ext cx="8636340" cy="6858000"/>
          </a:xfrm>
          <a:prstGeom prst="rect">
            <a:avLst/>
          </a:prstGeom>
        </p:spPr>
      </p:pic>
      <p:pic>
        <p:nvPicPr>
          <p:cNvPr id="6" name="Picture 5" descr="A picture containing shape&#10;&#10;Description automatically generated"/>
          <p:cNvPicPr>
            <a:picLocks noChangeAspect="1"/>
          </p:cNvPicPr>
          <p:nvPr userDrawn="1"/>
        </p:nvPicPr>
        <p:blipFill>
          <a:blip r:embed="rId3"/>
          <a:stretch>
            <a:fillRect/>
          </a:stretch>
        </p:blipFill>
        <p:spPr>
          <a:xfrm>
            <a:off x="298455" y="0"/>
            <a:ext cx="11893551" cy="6858000"/>
          </a:xfrm>
          <a:prstGeom prst="rect">
            <a:avLst/>
          </a:prstGeom>
        </p:spPr>
      </p:pic>
      <p:sp>
        <p:nvSpPr>
          <p:cNvPr id="2" name="Title 1"/>
          <p:cNvSpPr>
            <a:spLocks noGrp="1"/>
          </p:cNvSpPr>
          <p:nvPr>
            <p:ph type="ctrTitle" hasCustomPrompt="1"/>
          </p:nvPr>
        </p:nvSpPr>
        <p:spPr>
          <a:xfrm>
            <a:off x="6324606" y="2504926"/>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p:cNvSpPr>
            <a:spLocks noGrp="1"/>
          </p:cNvSpPr>
          <p:nvPr>
            <p:ph type="subTitle" idx="1" hasCustomPrompt="1"/>
          </p:nvPr>
        </p:nvSpPr>
        <p:spPr>
          <a:xfrm>
            <a:off x="6616701" y="4591375"/>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
        <p:nvSpPr>
          <p:cNvPr id="12" name="Text Placeholder 16"/>
          <p:cNvSpPr>
            <a:spLocks noGrp="1"/>
          </p:cNvSpPr>
          <p:nvPr>
            <p:ph type="body" sz="quarter" idx="11" hasCustomPrompt="1"/>
          </p:nvPr>
        </p:nvSpPr>
        <p:spPr>
          <a:xfrm>
            <a:off x="6794501" y="5690091"/>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89" indent="0" algn="r">
              <a:buNone/>
              <a:defRPr/>
            </a:lvl2pPr>
            <a:lvl3pPr marL="914377" indent="0" algn="r">
              <a:buNone/>
              <a:defRPr/>
            </a:lvl3pPr>
            <a:lvl4pPr marL="1371566" indent="0" algn="r">
              <a:buNone/>
              <a:defRPr/>
            </a:lvl4pPr>
            <a:lvl5pPr marL="1828754" indent="0" algn="r">
              <a:buNone/>
              <a:defRPr/>
            </a:lvl5pPr>
          </a:lstStyle>
          <a:p>
            <a:pPr lvl="0"/>
            <a:r>
              <a:rPr lang="en-US" dirty="0"/>
              <a:t>PRESENTER’S NAME</a:t>
            </a:r>
          </a:p>
        </p:txBody>
      </p:sp>
      <p:sp>
        <p:nvSpPr>
          <p:cNvPr id="4" name="Date Placeholder 3"/>
          <p:cNvSpPr>
            <a:spLocks noGrp="1"/>
          </p:cNvSpPr>
          <p:nvPr>
            <p:ph type="dt" sz="half" idx="10"/>
          </p:nvPr>
        </p:nvSpPr>
        <p:spPr>
          <a:xfrm>
            <a:off x="10406273" y="6342039"/>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777" y="457200"/>
            <a:ext cx="4127255" cy="1600200"/>
          </a:xfrm>
        </p:spPr>
        <p:txBody>
          <a:bodyPr anchor="b"/>
          <a:lstStyle>
            <a:lvl1pPr>
              <a:defRPr sz="3200"/>
            </a:lvl1pPr>
          </a:lstStyle>
          <a:p>
            <a:r>
              <a:rPr lang="en-US" dirty="0"/>
              <a:t>Click to edit title</a:t>
            </a:r>
          </a:p>
        </p:txBody>
      </p:sp>
      <p:sp>
        <p:nvSpPr>
          <p:cNvPr id="4" name="Text Placeholder 3"/>
          <p:cNvSpPr>
            <a:spLocks noGrp="1"/>
          </p:cNvSpPr>
          <p:nvPr>
            <p:ph type="body" sz="half" idx="2" hasCustomPrompt="1"/>
          </p:nvPr>
        </p:nvSpPr>
        <p:spPr>
          <a:xfrm>
            <a:off x="644777" y="2057402"/>
            <a:ext cx="4127255"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edit text</a:t>
            </a:r>
          </a:p>
        </p:txBody>
      </p:sp>
      <p:sp>
        <p:nvSpPr>
          <p:cNvPr id="3" name="Picture Placeholder 2"/>
          <p:cNvSpPr>
            <a:spLocks noGrp="1"/>
          </p:cNvSpPr>
          <p:nvPr>
            <p:ph type="pic" idx="1"/>
          </p:nvPr>
        </p:nvSpPr>
        <p:spPr>
          <a:xfrm>
            <a:off x="5183188" y="987434"/>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7" name="Slide Number Placeholder 6"/>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Vertical Text Placeholder 2"/>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33"/>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44769" y="365133"/>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p:cNvPicPr>
            <a:picLocks noChangeAspect="1"/>
          </p:cNvPicPr>
          <p:nvPr userDrawn="1"/>
        </p:nvPicPr>
        <p:blipFill rotWithShape="1">
          <a:blip r:embed="rId2"/>
          <a:srcRect l="28985"/>
          <a:stretch>
            <a:fillRect/>
          </a:stretch>
        </p:blipFill>
        <p:spPr>
          <a:xfrm>
            <a:off x="3" y="0"/>
            <a:ext cx="7305260" cy="6858000"/>
          </a:xfrm>
          <a:prstGeom prst="rect">
            <a:avLst/>
          </a:prstGeom>
        </p:spPr>
      </p:pic>
      <p:pic>
        <p:nvPicPr>
          <p:cNvPr id="3" name="Picture 2" descr="A picture containing shape&#10;&#10;Description automatically generated"/>
          <p:cNvPicPr>
            <a:picLocks noChangeAspect="1"/>
          </p:cNvPicPr>
          <p:nvPr userDrawn="1"/>
        </p:nvPicPr>
        <p:blipFill>
          <a:blip r:embed="rId3"/>
          <a:stretch>
            <a:fillRect/>
          </a:stretch>
        </p:blipFill>
        <p:spPr>
          <a:xfrm>
            <a:off x="0" y="0"/>
            <a:ext cx="12192000" cy="6858000"/>
          </a:xfrm>
          <a:prstGeom prst="rect">
            <a:avLst/>
          </a:prstGeom>
        </p:spPr>
      </p:pic>
      <p:sp>
        <p:nvSpPr>
          <p:cNvPr id="5" name="TextBox 4"/>
          <p:cNvSpPr txBox="1"/>
          <p:nvPr userDrawn="1"/>
        </p:nvSpPr>
        <p:spPr>
          <a:xfrm>
            <a:off x="7284726" y="3144278"/>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p:cNvSpPr txBox="1"/>
          <p:nvPr userDrawn="1"/>
        </p:nvSpPr>
        <p:spPr>
          <a:xfrm>
            <a:off x="6096006" y="5170424"/>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84" y="1112109"/>
            <a:ext cx="1158874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2515202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103" r="14569"/>
          <a:stretch>
            <a:fillRect/>
          </a:stretch>
        </p:blipFill>
        <p:spPr>
          <a:xfrm>
            <a:off x="-2033456" y="0"/>
            <a:ext cx="10392405" cy="6858000"/>
          </a:xfrm>
          <a:prstGeom prst="rect">
            <a:avLst/>
          </a:prstGeom>
        </p:spPr>
      </p:pic>
      <p:pic>
        <p:nvPicPr>
          <p:cNvPr id="9" name="Picture 8" descr="A picture containing shape&#10;&#10;Description automatically generated"/>
          <p:cNvPicPr>
            <a:picLocks noChangeAspect="1"/>
          </p:cNvPicPr>
          <p:nvPr userDrawn="1"/>
        </p:nvPicPr>
        <p:blipFill>
          <a:blip r:embed="rId3"/>
          <a:stretch>
            <a:fillRect/>
          </a:stretch>
        </p:blipFill>
        <p:spPr>
          <a:xfrm>
            <a:off x="298453" y="0"/>
            <a:ext cx="11893551" cy="6858000"/>
          </a:xfrm>
          <a:prstGeom prst="rect">
            <a:avLst/>
          </a:prstGeom>
        </p:spPr>
      </p:pic>
      <p:sp>
        <p:nvSpPr>
          <p:cNvPr id="10" name="Title 1"/>
          <p:cNvSpPr>
            <a:spLocks noGrp="1"/>
          </p:cNvSpPr>
          <p:nvPr>
            <p:ph type="ctrTitle" hasCustomPrompt="1"/>
          </p:nvPr>
        </p:nvSpPr>
        <p:spPr>
          <a:xfrm>
            <a:off x="6324606" y="2504926"/>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p:cNvSpPr>
            <a:spLocks noGrp="1"/>
          </p:cNvSpPr>
          <p:nvPr>
            <p:ph type="subTitle" idx="1" hasCustomPrompt="1"/>
          </p:nvPr>
        </p:nvSpPr>
        <p:spPr>
          <a:xfrm>
            <a:off x="6616701" y="4591375"/>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
        <p:nvSpPr>
          <p:cNvPr id="13" name="Date Placeholder 3"/>
          <p:cNvSpPr>
            <a:spLocks noGrp="1"/>
          </p:cNvSpPr>
          <p:nvPr>
            <p:ph type="dt" sz="half" idx="10"/>
          </p:nvPr>
        </p:nvSpPr>
        <p:spPr>
          <a:xfrm>
            <a:off x="10446029" y="6362191"/>
            <a:ext cx="1084591"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p:cNvSpPr>
            <a:spLocks noGrp="1"/>
          </p:cNvSpPr>
          <p:nvPr>
            <p:ph type="body" sz="quarter" idx="11" hasCustomPrompt="1"/>
          </p:nvPr>
        </p:nvSpPr>
        <p:spPr>
          <a:xfrm>
            <a:off x="6794501" y="5690091"/>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89" indent="0" algn="r">
              <a:buNone/>
              <a:defRPr/>
            </a:lvl2pPr>
            <a:lvl3pPr marL="914377" indent="0" algn="r">
              <a:buNone/>
              <a:defRPr/>
            </a:lvl3pPr>
            <a:lvl4pPr marL="1371566" indent="0" algn="r">
              <a:buNone/>
              <a:defRPr/>
            </a:lvl4pPr>
            <a:lvl5pPr marL="1828754" indent="0" algn="r">
              <a:buNone/>
              <a:defRPr/>
            </a:lvl5pPr>
          </a:lstStyle>
          <a:p>
            <a:pPr lvl="0"/>
            <a:r>
              <a:rPr lang="en-US" dirty="0"/>
              <a:t>PRESENTER’S NAME</a:t>
            </a:r>
          </a:p>
        </p:txBody>
      </p:sp>
      <p:sp>
        <p:nvSpPr>
          <p:cNvPr id="15" name="TextBox 14"/>
          <p:cNvSpPr txBox="1"/>
          <p:nvPr userDrawn="1"/>
        </p:nvSpPr>
        <p:spPr>
          <a:xfrm>
            <a:off x="912816" y="1325695"/>
            <a:ext cx="4215776" cy="5135445"/>
          </a:xfrm>
          <a:prstGeom prst="rect">
            <a:avLst/>
          </a:prstGeom>
          <a:noFill/>
        </p:spPr>
        <p:txBody>
          <a:bodyPr wrap="square" rtlCol="0">
            <a:spAutoFit/>
          </a:bodyPr>
          <a:lstStyle/>
          <a:p>
            <a:r>
              <a:rPr lang="en-US" sz="1800" b="1" dirty="0">
                <a:latin typeface="IBM Plex Sans" panose="020B0503050203000203" pitchFamily="34" charset="0"/>
              </a:rPr>
              <a:t>INSTRUCTIONS TO REPLACE IMAGE:</a:t>
            </a:r>
          </a:p>
          <a:p>
            <a:endParaRPr lang="en-US" sz="1800" b="1" dirty="0">
              <a:latin typeface="IBM Plex Sans" panose="020B0503050203000203" pitchFamily="34" charset="0"/>
            </a:endParaRPr>
          </a:p>
          <a:p>
            <a:pPr marL="342891" indent="-342891">
              <a:lnSpc>
                <a:spcPct val="150000"/>
              </a:lnSpc>
              <a:buFont typeface="+mj-lt"/>
              <a:buAutoNum type="arabicPeriod"/>
            </a:pPr>
            <a:r>
              <a:rPr lang="en-US" sz="1400" b="0" dirty="0">
                <a:latin typeface="IBM Plex Sans" panose="020B0503050203000203" pitchFamily="34" charset="0"/>
              </a:rPr>
              <a:t>Go to View&gt;Slide Master</a:t>
            </a:r>
          </a:p>
          <a:p>
            <a:pPr marL="342891" indent="-342891">
              <a:lnSpc>
                <a:spcPct val="150000"/>
              </a:lnSpc>
              <a:buFont typeface="+mj-lt"/>
              <a:buAutoNum type="arabicPeriod"/>
            </a:pPr>
            <a:r>
              <a:rPr lang="en-US" sz="1400" b="0" dirty="0">
                <a:latin typeface="IBM Plex Sans" panose="020B0503050203000203" pitchFamily="34" charset="0"/>
              </a:rPr>
              <a:t>Locate this layout and duplicate it</a:t>
            </a:r>
          </a:p>
          <a:p>
            <a:pPr marL="342891" indent="-342891">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891" indent="-342891">
              <a:lnSpc>
                <a:spcPct val="150000"/>
              </a:lnSpc>
              <a:buFont typeface="+mj-lt"/>
              <a:buAutoNum type="arabicPeriod"/>
            </a:pPr>
            <a:r>
              <a:rPr lang="en-US" sz="1400" b="0" dirty="0">
                <a:latin typeface="IBM Plex Sans" panose="020B0503050203000203" pitchFamily="34" charset="0"/>
              </a:rPr>
              <a:t>Scroll to “Change Picture”</a:t>
            </a:r>
          </a:p>
          <a:p>
            <a:pPr marL="342891" indent="-342891">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891" indent="-342891">
              <a:lnSpc>
                <a:spcPct val="150000"/>
              </a:lnSpc>
              <a:buFont typeface="+mj-lt"/>
              <a:buAutoNum type="arabicPeriod"/>
            </a:pPr>
            <a:r>
              <a:rPr lang="en-US" sz="1400" b="0" dirty="0">
                <a:latin typeface="IBM Plex Sans" panose="020B0503050203000203" pitchFamily="34" charset="0"/>
              </a:rPr>
              <a:t>Select desired image</a:t>
            </a:r>
          </a:p>
          <a:p>
            <a:pPr marL="342891" indent="-342891">
              <a:lnSpc>
                <a:spcPct val="150000"/>
              </a:lnSpc>
              <a:buFont typeface="+mj-lt"/>
              <a:buAutoNum type="arabicPeriod"/>
            </a:pPr>
            <a:r>
              <a:rPr lang="en-US" sz="1400" b="0" dirty="0">
                <a:latin typeface="IBM Plex Sans" panose="020B0503050203000203" pitchFamily="34" charset="0"/>
              </a:rPr>
              <a:t>Resize and crop image as necessary</a:t>
            </a:r>
          </a:p>
          <a:p>
            <a:pPr marL="342891" indent="-342891">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891" indent="-342891">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p:cNvPicPr>
            <a:picLocks noChangeAspect="1"/>
          </p:cNvPicPr>
          <p:nvPr userDrawn="1"/>
        </p:nvPicPr>
        <p:blipFill>
          <a:blip r:embed="rId3"/>
          <a:stretch>
            <a:fillRect/>
          </a:stretch>
        </p:blipFill>
        <p:spPr>
          <a:xfrm>
            <a:off x="298455" y="0"/>
            <a:ext cx="11893551" cy="6858000"/>
          </a:xfrm>
          <a:prstGeom prst="rect">
            <a:avLst/>
          </a:prstGeom>
        </p:spPr>
      </p:pic>
      <p:sp>
        <p:nvSpPr>
          <p:cNvPr id="2" name="Title 1"/>
          <p:cNvSpPr>
            <a:spLocks noGrp="1"/>
          </p:cNvSpPr>
          <p:nvPr>
            <p:ph type="title" hasCustomPrompt="1"/>
          </p:nvPr>
        </p:nvSpPr>
        <p:spPr>
          <a:xfrm>
            <a:off x="6617373" y="974043"/>
            <a:ext cx="4913243" cy="4254363"/>
          </a:xfrm>
        </p:spPr>
        <p:txBody>
          <a:bodyPr anchor="b">
            <a:normAutofit/>
          </a:bodyPr>
          <a:lstStyle>
            <a:lvl1pPr algn="r">
              <a:defRPr sz="5400"/>
            </a:lvl1pPr>
          </a:lstStyle>
          <a:p>
            <a:r>
              <a:rPr lang="en-US" dirty="0"/>
              <a:t>CLICK TO EDIT TITLE</a:t>
            </a:r>
          </a:p>
        </p:txBody>
      </p:sp>
      <p:sp>
        <p:nvSpPr>
          <p:cNvPr id="3" name="Text Placeholder 2"/>
          <p:cNvSpPr>
            <a:spLocks noGrp="1"/>
          </p:cNvSpPr>
          <p:nvPr>
            <p:ph type="body" idx="1" hasCustomPrompt="1"/>
          </p:nvPr>
        </p:nvSpPr>
        <p:spPr>
          <a:xfrm>
            <a:off x="6858006" y="5394971"/>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text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44769" y="365129"/>
            <a:ext cx="10710619" cy="1325563"/>
          </a:xfrm>
        </p:spPr>
        <p:txBody>
          <a:bodyPr/>
          <a:lstStyle/>
          <a:p>
            <a:r>
              <a:rPr lang="en-US" dirty="0"/>
              <a:t>CLICK TO EDIT TITLE</a:t>
            </a:r>
          </a:p>
        </p:txBody>
      </p:sp>
      <p:sp>
        <p:nvSpPr>
          <p:cNvPr id="3" name="Content Placeholder 2"/>
          <p:cNvSpPr>
            <a:spLocks noGrp="1"/>
          </p:cNvSpPr>
          <p:nvPr>
            <p:ph idx="1" hasCustomPrompt="1"/>
          </p:nvPr>
        </p:nvSpPr>
        <p:spPr/>
        <p:txBody>
          <a:bodyPr/>
          <a:lstStyle>
            <a:lvl1pPr marL="228594" indent="-228594">
              <a:defRPr/>
            </a:lvl1pPr>
            <a:lvl2pPr marL="502907" indent="-228594">
              <a:buSzPct val="100000"/>
              <a:buFont typeface="System Font Regular"/>
              <a:buChar char="-"/>
              <a:defRPr/>
            </a:lvl2pPr>
            <a:lvl3pPr marL="777221" indent="-228594">
              <a:buSzPct val="100000"/>
              <a:buFont typeface="System Font Regular"/>
              <a:buChar char="-"/>
              <a:defRPr/>
            </a:lvl3pPr>
            <a:lvl4pPr marL="1005815" indent="-228594">
              <a:buSzPct val="100000"/>
              <a:buFont typeface="System Font Regular"/>
              <a:buChar char="-"/>
              <a:defRPr/>
            </a:lvl4pPr>
            <a:lvl5pPr marL="1280128" indent="-228594">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46363" y="365133"/>
            <a:ext cx="10709031" cy="734621"/>
          </a:xfrm>
        </p:spPr>
        <p:txBody>
          <a:bodyPr/>
          <a:lstStyle/>
          <a:p>
            <a:r>
              <a:rPr lang="en-US" dirty="0"/>
              <a:t>CLICK TO EDIT TITLE</a:t>
            </a:r>
          </a:p>
        </p:txBody>
      </p:sp>
      <p:sp>
        <p:nvSpPr>
          <p:cNvPr id="4" name="Text Placeholder 3"/>
          <p:cNvSpPr>
            <a:spLocks noGrp="1"/>
          </p:cNvSpPr>
          <p:nvPr>
            <p:ph type="body" sz="quarter" idx="13" hasCustomPrompt="1"/>
          </p:nvPr>
        </p:nvSpPr>
        <p:spPr>
          <a:xfrm>
            <a:off x="644775"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89" indent="0">
              <a:buNone/>
              <a:defRPr b="0" i="0">
                <a:solidFill>
                  <a:schemeClr val="accent1"/>
                </a:solidFill>
                <a:latin typeface="IBM Plex Sans Light" panose="020B0403050203000203" pitchFamily="34" charset="0"/>
              </a:defRPr>
            </a:lvl2pPr>
            <a:lvl3pPr marL="914377" indent="0">
              <a:buNone/>
              <a:defRPr b="0" i="0">
                <a:solidFill>
                  <a:schemeClr val="accent1"/>
                </a:solidFill>
                <a:latin typeface="IBM Plex Sans Light" panose="020B0403050203000203" pitchFamily="34" charset="0"/>
              </a:defRPr>
            </a:lvl3pPr>
            <a:lvl4pPr marL="1371566" indent="0">
              <a:buNone/>
              <a:defRPr b="0" i="0">
                <a:solidFill>
                  <a:schemeClr val="accent1"/>
                </a:solidFill>
                <a:latin typeface="IBM Plex Sans Light" panose="020B0403050203000203" pitchFamily="34" charset="0"/>
              </a:defRPr>
            </a:lvl4pPr>
            <a:lvl5pPr marL="1828754"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p:cNvSpPr>
            <a:spLocks noGrp="1"/>
          </p:cNvSpPr>
          <p:nvPr>
            <p:ph idx="1" hasCustomPrompt="1"/>
          </p:nvPr>
        </p:nvSpPr>
        <p:spPr>
          <a:xfrm>
            <a:off x="644775" y="2202880"/>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44769" y="365129"/>
            <a:ext cx="10710619" cy="1325563"/>
          </a:xfrm>
        </p:spPr>
        <p:txBody>
          <a:bodyPr/>
          <a:lstStyle/>
          <a:p>
            <a:r>
              <a:rPr lang="en-US" dirty="0"/>
              <a:t>CLICK TO EDIT TITLE</a:t>
            </a:r>
          </a:p>
        </p:txBody>
      </p:sp>
      <p:sp>
        <p:nvSpPr>
          <p:cNvPr id="3" name="Content Placeholder 2"/>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44769" y="365129"/>
            <a:ext cx="10710619" cy="1325563"/>
          </a:xfrm>
        </p:spPr>
        <p:txBody>
          <a:bodyPr/>
          <a:lstStyle/>
          <a:p>
            <a:r>
              <a:rPr lang="en-US" dirty="0"/>
              <a:t>CLICK TO EDIT TITLE</a:t>
            </a:r>
          </a:p>
        </p:txBody>
      </p:sp>
      <p:sp>
        <p:nvSpPr>
          <p:cNvPr id="3" name="Content Placeholder 2"/>
          <p:cNvSpPr>
            <a:spLocks noGrp="1"/>
          </p:cNvSpPr>
          <p:nvPr>
            <p:ph sz="half" idx="1" hasCustomPrompt="1"/>
          </p:nvPr>
        </p:nvSpPr>
        <p:spPr>
          <a:xfrm>
            <a:off x="644777"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p:cNvSpPr>
            <a:spLocks noGrp="1"/>
          </p:cNvSpPr>
          <p:nvPr>
            <p:ph sz="half" idx="13" hasCustomPrompt="1"/>
          </p:nvPr>
        </p:nvSpPr>
        <p:spPr>
          <a:xfrm>
            <a:off x="4351626"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8058475"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46363" y="365133"/>
            <a:ext cx="10709031" cy="734621"/>
          </a:xfrm>
        </p:spPr>
        <p:txBody>
          <a:bodyPr/>
          <a:lstStyle/>
          <a:p>
            <a:r>
              <a:rPr lang="en-US" dirty="0"/>
              <a:t>CLICK TO EDIT TITLE</a:t>
            </a:r>
          </a:p>
        </p:txBody>
      </p:sp>
      <p:sp>
        <p:nvSpPr>
          <p:cNvPr id="11" name="Text Placeholder 3"/>
          <p:cNvSpPr>
            <a:spLocks noGrp="1"/>
          </p:cNvSpPr>
          <p:nvPr>
            <p:ph type="body" sz="quarter" idx="14"/>
          </p:nvPr>
        </p:nvSpPr>
        <p:spPr>
          <a:xfrm>
            <a:off x="644775"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89" indent="0">
              <a:buNone/>
              <a:defRPr b="0" i="0">
                <a:solidFill>
                  <a:schemeClr val="accent1"/>
                </a:solidFill>
                <a:latin typeface="IBM Plex Sans Light" panose="020B0403050203000203" pitchFamily="34" charset="0"/>
              </a:defRPr>
            </a:lvl2pPr>
            <a:lvl3pPr marL="914377" indent="0">
              <a:buNone/>
              <a:defRPr b="0" i="0">
                <a:solidFill>
                  <a:schemeClr val="accent1"/>
                </a:solidFill>
                <a:latin typeface="IBM Plex Sans Light" panose="020B0403050203000203" pitchFamily="34" charset="0"/>
              </a:defRPr>
            </a:lvl3pPr>
            <a:lvl4pPr marL="1371566" indent="0">
              <a:buNone/>
              <a:defRPr b="0" i="0">
                <a:solidFill>
                  <a:schemeClr val="accent1"/>
                </a:solidFill>
                <a:latin typeface="IBM Plex Sans Light" panose="020B0403050203000203" pitchFamily="34" charset="0"/>
              </a:defRPr>
            </a:lvl4pPr>
            <a:lvl5pPr marL="1828754"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p:cNvSpPr>
            <a:spLocks noGrp="1"/>
          </p:cNvSpPr>
          <p:nvPr>
            <p:ph sz="half" idx="1" hasCustomPrompt="1"/>
          </p:nvPr>
        </p:nvSpPr>
        <p:spPr>
          <a:xfrm>
            <a:off x="644777" y="2325842"/>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p:cNvSpPr>
            <a:spLocks noGrp="1"/>
          </p:cNvSpPr>
          <p:nvPr>
            <p:ph sz="half" idx="13" hasCustomPrompt="1"/>
          </p:nvPr>
        </p:nvSpPr>
        <p:spPr>
          <a:xfrm>
            <a:off x="4351626" y="2325842"/>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8058475" y="2325842"/>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4267CD5E-26CF-4249-8540-BB1D07FD422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6"/>
          <a:stretch>
            <a:fillRect/>
          </a:stretch>
        </p:blipFill>
        <p:spPr>
          <a:xfrm>
            <a:off x="0" y="0"/>
            <a:ext cx="12192000" cy="6858000"/>
          </a:xfrm>
          <a:prstGeom prst="rect">
            <a:avLst/>
          </a:prstGeom>
        </p:spPr>
      </p:pic>
      <p:sp>
        <p:nvSpPr>
          <p:cNvPr id="2" name="Title Placeholder 1"/>
          <p:cNvSpPr>
            <a:spLocks noGrp="1"/>
          </p:cNvSpPr>
          <p:nvPr>
            <p:ph type="title"/>
          </p:nvPr>
        </p:nvSpPr>
        <p:spPr>
          <a:xfrm>
            <a:off x="644775" y="365129"/>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p:cNvSpPr>
            <a:spLocks noGrp="1"/>
          </p:cNvSpPr>
          <p:nvPr>
            <p:ph type="body" idx="1"/>
          </p:nvPr>
        </p:nvSpPr>
        <p:spPr>
          <a:xfrm>
            <a:off x="644775"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375913" y="6276846"/>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4" r:id="rId24"/>
  </p:sldLayoutIdLst>
  <p:hf hdr="0" ftr="0"/>
  <p:txStyles>
    <p:titleStyle>
      <a:lvl1pPr algn="l" defTabSz="913742"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594" indent="-228594" algn="l" defTabSz="913742" rtl="0" eaLnBrk="1" latinLnBrk="0" hangingPunct="1">
        <a:lnSpc>
          <a:spcPct val="90000"/>
        </a:lnSpc>
        <a:spcBef>
          <a:spcPts val="1000"/>
        </a:spcBef>
        <a:buClr>
          <a:schemeClr val="accent4"/>
        </a:buClr>
        <a:buFont typeface="Wingdings" panose="05000000000000000000" pitchFamily="2" charset="2"/>
        <a:buChar char="§"/>
        <a:defRPr sz="1800" b="0" i="0" kern="1200">
          <a:solidFill>
            <a:schemeClr val="tx1"/>
          </a:solidFill>
          <a:latin typeface="IBM Plex Sans" panose="020B0503050203000203" pitchFamily="34" charset="0"/>
          <a:ea typeface="+mn-ea"/>
          <a:cs typeface="+mn-cs"/>
        </a:defRPr>
      </a:lvl1pPr>
      <a:lvl2pPr marL="502907" indent="-228594" algn="l" defTabSz="913742"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21" indent="-228594" algn="l" defTabSz="913742"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15" indent="-228594" algn="l" defTabSz="913742"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28" indent="-228594" algn="l" defTabSz="913742"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537" indent="-228594" algn="l" defTabSz="913742"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726" indent="-228594" algn="l" defTabSz="913742"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8914" indent="-228594" algn="l" defTabSz="913742"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103" indent="-228594" algn="l" defTabSz="913742"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742" rtl="0" eaLnBrk="1" latinLnBrk="0" hangingPunct="1">
        <a:defRPr sz="1800" kern="1200">
          <a:solidFill>
            <a:schemeClr val="tx1"/>
          </a:solidFill>
          <a:latin typeface="+mn-lt"/>
          <a:ea typeface="+mn-ea"/>
          <a:cs typeface="+mn-cs"/>
        </a:defRPr>
      </a:lvl1pPr>
      <a:lvl2pPr marL="457189" algn="l" defTabSz="913742" rtl="0" eaLnBrk="1" latinLnBrk="0" hangingPunct="1">
        <a:defRPr sz="1800" kern="1200">
          <a:solidFill>
            <a:schemeClr val="tx1"/>
          </a:solidFill>
          <a:latin typeface="+mn-lt"/>
          <a:ea typeface="+mn-ea"/>
          <a:cs typeface="+mn-cs"/>
        </a:defRPr>
      </a:lvl2pPr>
      <a:lvl3pPr marL="914377" algn="l" defTabSz="913742" rtl="0" eaLnBrk="1" latinLnBrk="0" hangingPunct="1">
        <a:defRPr sz="1800" kern="1200">
          <a:solidFill>
            <a:schemeClr val="tx1"/>
          </a:solidFill>
          <a:latin typeface="+mn-lt"/>
          <a:ea typeface="+mn-ea"/>
          <a:cs typeface="+mn-cs"/>
        </a:defRPr>
      </a:lvl3pPr>
      <a:lvl4pPr marL="1371566" algn="l" defTabSz="913742" rtl="0" eaLnBrk="1" latinLnBrk="0" hangingPunct="1">
        <a:defRPr sz="1800" kern="1200">
          <a:solidFill>
            <a:schemeClr val="tx1"/>
          </a:solidFill>
          <a:latin typeface="+mn-lt"/>
          <a:ea typeface="+mn-ea"/>
          <a:cs typeface="+mn-cs"/>
        </a:defRPr>
      </a:lvl4pPr>
      <a:lvl5pPr marL="1828754" algn="l" defTabSz="913742" rtl="0" eaLnBrk="1" latinLnBrk="0" hangingPunct="1">
        <a:defRPr sz="1800" kern="1200">
          <a:solidFill>
            <a:schemeClr val="tx1"/>
          </a:solidFill>
          <a:latin typeface="+mn-lt"/>
          <a:ea typeface="+mn-ea"/>
          <a:cs typeface="+mn-cs"/>
        </a:defRPr>
      </a:lvl5pPr>
      <a:lvl6pPr marL="2285943" algn="l" defTabSz="913742" rtl="0" eaLnBrk="1" latinLnBrk="0" hangingPunct="1">
        <a:defRPr sz="1800" kern="1200">
          <a:solidFill>
            <a:schemeClr val="tx1"/>
          </a:solidFill>
          <a:latin typeface="+mn-lt"/>
          <a:ea typeface="+mn-ea"/>
          <a:cs typeface="+mn-cs"/>
        </a:defRPr>
      </a:lvl6pPr>
      <a:lvl7pPr marL="2743131" algn="l" defTabSz="913742" rtl="0" eaLnBrk="1" latinLnBrk="0" hangingPunct="1">
        <a:defRPr sz="1800" kern="1200">
          <a:solidFill>
            <a:schemeClr val="tx1"/>
          </a:solidFill>
          <a:latin typeface="+mn-lt"/>
          <a:ea typeface="+mn-ea"/>
          <a:cs typeface="+mn-cs"/>
        </a:defRPr>
      </a:lvl7pPr>
      <a:lvl8pPr marL="3200320" algn="l" defTabSz="913742" rtl="0" eaLnBrk="1" latinLnBrk="0" hangingPunct="1">
        <a:defRPr sz="1800" kern="1200">
          <a:solidFill>
            <a:schemeClr val="tx1"/>
          </a:solidFill>
          <a:latin typeface="+mn-lt"/>
          <a:ea typeface="+mn-ea"/>
          <a:cs typeface="+mn-cs"/>
        </a:defRPr>
      </a:lvl8pPr>
      <a:lvl9pPr marL="3657509" algn="l" defTabSz="913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hyperlink" Target="http://softwaretestingfundamentals.com/acceptance-testing/" TargetMode="External"/><Relationship Id="rId3" Type="http://schemas.openxmlformats.org/officeDocument/2006/relationships/hyperlink" Target="https://www.guru99.com/software-testing-introduction-importance.html" TargetMode="External"/><Relationship Id="rId7" Type="http://schemas.openxmlformats.org/officeDocument/2006/relationships/hyperlink" Target="http://www.softwaretestinggenius.com/all-about-system-testing-an-important-part-of-our-software-testing-effort" TargetMode="External"/><Relationship Id="rId2" Type="http://schemas.openxmlformats.org/officeDocument/2006/relationships/hyperlink" Target="https://www.cs.tau.ac.il/~nachumd/horror.html" TargetMode="External"/><Relationship Id="rId1" Type="http://schemas.openxmlformats.org/officeDocument/2006/relationships/slideLayout" Target="../slideLayouts/slideLayout24.xml"/><Relationship Id="rId6" Type="http://schemas.openxmlformats.org/officeDocument/2006/relationships/hyperlink" Target="https://docs.python.org/dev/library/unittest.html" TargetMode="External"/><Relationship Id="rId5" Type="http://schemas.openxmlformats.org/officeDocument/2006/relationships/hyperlink" Target="http://junit.org/junit4/javadoc/4.12/org/junit/package-summary.html" TargetMode="External"/><Relationship Id="rId4" Type="http://schemas.openxmlformats.org/officeDocument/2006/relationships/hyperlink" Target="https://www.tutorialspoint.com/juni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ocs.python.org/dev/library/unittest.html" TargetMode="External"/><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www.softwaretestinggenius.com/all-about-system-testing-an-important-part-of-our-software-testing-effort" TargetMode="External"/><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oftwaretestingfundamentals.com/acceptance-testing/" TargetMode="Externa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uru99.com/software-testing-introduction-importance.html" TargetMode="Externa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059" y="1111973"/>
            <a:ext cx="8726171" cy="2061211"/>
          </a:xfrm>
        </p:spPr>
        <p:txBody>
          <a:bodyPr>
            <a:normAutofit/>
          </a:bodyPr>
          <a:lstStyle/>
          <a:p>
            <a:pPr algn="l"/>
            <a:r>
              <a:rPr lang="en-US" sz="4400" b="1" dirty="0">
                <a:latin typeface="Arial" panose="020B0604020202090204"/>
                <a:sym typeface="+mn-ea"/>
              </a:rPr>
              <a:t>SSW-555: Agile Methods for Software Development</a:t>
            </a:r>
            <a:endParaRPr lang="en-US" sz="4400" dirty="0"/>
          </a:p>
        </p:txBody>
      </p:sp>
      <p:sp>
        <p:nvSpPr>
          <p:cNvPr id="3" name="Subtitle 2"/>
          <p:cNvSpPr>
            <a:spLocks noGrp="1"/>
          </p:cNvSpPr>
          <p:nvPr>
            <p:ph type="subTitle" idx="1"/>
          </p:nvPr>
        </p:nvSpPr>
        <p:spPr>
          <a:xfrm>
            <a:off x="779350" y="3564437"/>
            <a:ext cx="7041743" cy="934635"/>
          </a:xfrm>
        </p:spPr>
        <p:txBody>
          <a:bodyPr>
            <a:normAutofit/>
          </a:bodyPr>
          <a:lstStyle/>
          <a:p>
            <a:pPr algn="l"/>
            <a:r>
              <a:rPr lang="en-US" sz="3200" b="1" dirty="0">
                <a:latin typeface="Arial Bold" panose="020B0604020202090204" charset="0"/>
              </a:rPr>
              <a:t>Testing</a:t>
            </a:r>
          </a:p>
          <a:p>
            <a:pPr algn="l"/>
            <a:endParaRPr lang="en-US" sz="3200" b="1" dirty="0">
              <a:latin typeface="Arial Bold" panose="020B0604020202090204" charset="0"/>
            </a:endParaRPr>
          </a:p>
          <a:p>
            <a:pPr algn="l"/>
            <a:endParaRPr lang="en-US" sz="3200" b="1" dirty="0">
              <a:latin typeface="Arial Bold" panose="020B0604020202090204" charset="0"/>
              <a:cs typeface="Arial Bold" panose="020B0604020202090204" charset="0"/>
            </a:endParaRPr>
          </a:p>
        </p:txBody>
      </p:sp>
      <p:sp>
        <p:nvSpPr>
          <p:cNvPr id="5" name="Text Placeholder 4"/>
          <p:cNvSpPr>
            <a:spLocks noGrp="1"/>
          </p:cNvSpPr>
          <p:nvPr>
            <p:ph type="body" sz="quarter" idx="11"/>
          </p:nvPr>
        </p:nvSpPr>
        <p:spPr>
          <a:xfrm>
            <a:off x="873126" y="4726864"/>
            <a:ext cx="6854191" cy="903605"/>
          </a:xfrm>
        </p:spPr>
        <p:txBody>
          <a:bodyPr>
            <a:noAutofit/>
          </a:bodyPr>
          <a:lstStyle/>
          <a:p>
            <a:pPr algn="l"/>
            <a:r>
              <a:rPr lang="en-US" dirty="0">
                <a:latin typeface="Calibri"/>
                <a:sym typeface="+mn-ea"/>
              </a:rPr>
              <a:t>Instructor: Dr. Nafiseh Ghorbani </a:t>
            </a:r>
          </a:p>
          <a:p>
            <a:pPr algn="l"/>
            <a:r>
              <a:rPr lang="en-US" dirty="0">
                <a:latin typeface="Calibri"/>
                <a:sym typeface="+mn-ea"/>
              </a:rPr>
              <a:t>Department of Systems and Enterprises </a:t>
            </a:r>
          </a:p>
          <a:p>
            <a:pPr algn="l"/>
            <a:r>
              <a:rPr lang="en-US" dirty="0">
                <a:latin typeface="Calibri"/>
                <a:sym typeface="+mn-ea"/>
              </a:rPr>
              <a:t>Stevens Institute of Technology</a:t>
            </a:r>
            <a:endParaRPr lang="en-US" dirty="0">
              <a:latin typeface="Calibri"/>
            </a:endParaRPr>
          </a:p>
          <a:p>
            <a:pPr algn="l"/>
            <a:endParaRPr lang="en-US" dirty="0">
              <a:latin typeface="Calibri"/>
            </a:endParaRPr>
          </a:p>
        </p:txBody>
      </p:sp>
      <p:sp>
        <p:nvSpPr>
          <p:cNvPr id="4" name="Date Placeholder 3"/>
          <p:cNvSpPr>
            <a:spLocks noGrp="1"/>
          </p:cNvSpPr>
          <p:nvPr>
            <p:ph type="dt" sz="half" idx="10"/>
          </p:nvPr>
        </p:nvSpPr>
        <p:spPr>
          <a:xfrm>
            <a:off x="7914869" y="6474380"/>
            <a:ext cx="4131195" cy="230832"/>
          </a:xfrm>
        </p:spPr>
        <p:txBody>
          <a:bodyPr/>
          <a:lstStyle/>
          <a:p>
            <a:r>
              <a:rPr lang="en-US" sz="900" b="0" dirty="0"/>
              <a:t>This Lecture is based on material from Prof. Jim Rowland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2722180" y="2714296"/>
            <a:ext cx="2908738" cy="2181554"/>
          </a:xfrm>
          <a:prstGeom prst="rect">
            <a:avLst/>
          </a:prstGeom>
        </p:spPr>
      </p:pic>
      <p:sp>
        <p:nvSpPr>
          <p:cNvPr id="3" name="Text Placeholder 2"/>
          <p:cNvSpPr>
            <a:spLocks noGrp="1"/>
          </p:cNvSpPr>
          <p:nvPr>
            <p:ph type="body" sz="quarter" idx="12"/>
          </p:nvPr>
        </p:nvSpPr>
        <p:spPr>
          <a:xfrm>
            <a:off x="302684" y="1647972"/>
            <a:ext cx="11588749" cy="4292404"/>
          </a:xfrm>
        </p:spPr>
        <p:txBody>
          <a:bodyPr/>
          <a:lstStyle/>
          <a:p>
            <a:pPr algn="ctr"/>
            <a:r>
              <a:rPr lang="en-US" sz="2600" b="1" dirty="0">
                <a:solidFill>
                  <a:srgbClr val="C00000"/>
                </a:solidFill>
              </a:rPr>
              <a:t>Software bugs could be expensive and dangerous!</a:t>
            </a:r>
          </a:p>
        </p:txBody>
      </p:sp>
      <p:sp>
        <p:nvSpPr>
          <p:cNvPr id="4" name="Title 3"/>
          <p:cNvSpPr>
            <a:spLocks noGrp="1"/>
          </p:cNvSpPr>
          <p:nvPr>
            <p:ph type="title"/>
          </p:nvPr>
        </p:nvSpPr>
        <p:spPr/>
        <p:txBody>
          <a:bodyPr/>
          <a:lstStyle/>
          <a:p>
            <a:r>
              <a:rPr lang="en-US" dirty="0"/>
              <a:t>Software Testing is Important!</a:t>
            </a:r>
          </a:p>
        </p:txBody>
      </p:sp>
      <p:pic>
        <p:nvPicPr>
          <p:cNvPr id="6" name="Picture 5"/>
          <p:cNvPicPr>
            <a:picLocks noChangeAspect="1"/>
          </p:cNvPicPr>
          <p:nvPr/>
        </p:nvPicPr>
        <p:blipFill>
          <a:blip r:embed="rId3"/>
          <a:stretch>
            <a:fillRect/>
          </a:stretch>
        </p:blipFill>
        <p:spPr>
          <a:xfrm>
            <a:off x="6832217" y="2830404"/>
            <a:ext cx="2143125" cy="2143125"/>
          </a:xfrm>
          <a:prstGeom prst="rect">
            <a:avLst/>
          </a:prstGeom>
        </p:spPr>
      </p:pic>
    </p:spTree>
    <p:extLst>
      <p:ext uri="{BB962C8B-B14F-4D97-AF65-F5344CB8AC3E}">
        <p14:creationId xmlns:p14="http://schemas.microsoft.com/office/powerpoint/2010/main" val="2300323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2455205" y="4024645"/>
            <a:ext cx="3714368" cy="988227"/>
          </a:xfrm>
        </p:spPr>
        <p:txBody>
          <a:bodyPr/>
          <a:lstStyle/>
          <a:p>
            <a:r>
              <a:rPr lang="en-US" dirty="0"/>
              <a:t>Black box testing:  Examines the </a:t>
            </a:r>
            <a:r>
              <a:rPr lang="en-US" b="1" i="1" dirty="0">
                <a:solidFill>
                  <a:srgbClr val="C00000"/>
                </a:solidFill>
              </a:rPr>
              <a:t>functionality</a:t>
            </a:r>
            <a:r>
              <a:rPr lang="en-US" dirty="0"/>
              <a:t> of an application without peering into its internal structures or workings.</a:t>
            </a:r>
          </a:p>
        </p:txBody>
      </p:sp>
      <p:sp>
        <p:nvSpPr>
          <p:cNvPr id="2" name="Slide Number Placeholder 1"/>
          <p:cNvSpPr>
            <a:spLocks noGrp="1"/>
          </p:cNvSpPr>
          <p:nvPr>
            <p:ph type="sldNum" sz="quarter" idx="13"/>
          </p:nvPr>
        </p:nvSpPr>
        <p:spPr/>
        <p:txBody>
          <a:bodyPr/>
          <a:lstStyle/>
          <a:p>
            <a:fld id="{12342C3A-DD85-7843-B416-BD52AB030D59}"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2654884" y="1707682"/>
            <a:ext cx="2190750" cy="2085975"/>
          </a:xfrm>
          <a:prstGeom prst="rect">
            <a:avLst/>
          </a:prstGeom>
        </p:spPr>
      </p:pic>
      <p:pic>
        <p:nvPicPr>
          <p:cNvPr id="6" name="Picture 5"/>
          <p:cNvPicPr>
            <a:picLocks noChangeAspect="1"/>
          </p:cNvPicPr>
          <p:nvPr/>
        </p:nvPicPr>
        <p:blipFill>
          <a:blip r:embed="rId3"/>
          <a:stretch>
            <a:fillRect/>
          </a:stretch>
        </p:blipFill>
        <p:spPr>
          <a:xfrm>
            <a:off x="6820248" y="1879132"/>
            <a:ext cx="2381250" cy="1914525"/>
          </a:xfrm>
          <a:prstGeom prst="rect">
            <a:avLst/>
          </a:prstGeom>
        </p:spPr>
      </p:pic>
      <p:sp>
        <p:nvSpPr>
          <p:cNvPr id="4" name="Title 3"/>
          <p:cNvSpPr>
            <a:spLocks noGrp="1"/>
          </p:cNvSpPr>
          <p:nvPr>
            <p:ph type="title"/>
          </p:nvPr>
        </p:nvSpPr>
        <p:spPr/>
        <p:txBody>
          <a:bodyPr/>
          <a:lstStyle/>
          <a:p>
            <a:r>
              <a:rPr lang="en-US" dirty="0"/>
              <a:t>Software Testing Methods</a:t>
            </a:r>
          </a:p>
        </p:txBody>
      </p:sp>
      <p:sp>
        <p:nvSpPr>
          <p:cNvPr id="7" name="Text Placeholder 2"/>
          <p:cNvSpPr txBox="1">
            <a:spLocks/>
          </p:cNvSpPr>
          <p:nvPr/>
        </p:nvSpPr>
        <p:spPr>
          <a:xfrm>
            <a:off x="6692673" y="4024646"/>
            <a:ext cx="3229093" cy="1102526"/>
          </a:xfrm>
          <a:prstGeom prst="rect">
            <a:avLst/>
          </a:prstGeom>
        </p:spPr>
        <p:txBody>
          <a:bodyPr vert="horz"/>
          <a:lstStyle>
            <a:lvl1pPr marL="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1pPr>
            <a:lvl2pPr marL="45720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2pPr>
            <a:lvl3pPr marL="914400" indent="0" algn="l" defTabSz="457200" rtl="0" eaLnBrk="1" latinLnBrk="0" hangingPunct="1">
              <a:spcBef>
                <a:spcPts val="0"/>
              </a:spcBef>
              <a:spcAft>
                <a:spcPts val="1200"/>
              </a:spcAft>
              <a:buFontTx/>
              <a:buNone/>
              <a:defRPr sz="1400" b="0" i="0" kern="1200" baseline="0">
                <a:solidFill>
                  <a:schemeClr val="tx1"/>
                </a:solidFill>
                <a:latin typeface="Arial"/>
                <a:ea typeface="+mn-ea"/>
                <a:cs typeface="Arial"/>
              </a:defRPr>
            </a:lvl3pPr>
            <a:lvl4pPr marL="1371600" indent="0" algn="l" defTabSz="457200" rtl="0" eaLnBrk="1" latinLnBrk="0" hangingPunct="1">
              <a:spcBef>
                <a:spcPts val="0"/>
              </a:spcBef>
              <a:spcAft>
                <a:spcPts val="1200"/>
              </a:spcAft>
              <a:buFontTx/>
              <a:buNone/>
              <a:defRPr sz="1200" b="0" i="0" kern="1200" baseline="0">
                <a:solidFill>
                  <a:schemeClr val="tx1"/>
                </a:solidFill>
                <a:latin typeface="Arial"/>
                <a:ea typeface="+mn-ea"/>
                <a:cs typeface="Arial"/>
              </a:defRPr>
            </a:lvl4pPr>
            <a:lvl5pPr marL="1828800" indent="0" algn="l" defTabSz="457200" rtl="0" eaLnBrk="1" latinLnBrk="0" hangingPunct="1">
              <a:spcBef>
                <a:spcPts val="0"/>
              </a:spcBef>
              <a:spcAft>
                <a:spcPts val="1200"/>
              </a:spcAft>
              <a:buFontTx/>
              <a:buNone/>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White box testing: tests </a:t>
            </a:r>
            <a:r>
              <a:rPr lang="en-US" b="1" dirty="0">
                <a:solidFill>
                  <a:srgbClr val="C00000"/>
                </a:solidFill>
              </a:rPr>
              <a:t>internal structures</a:t>
            </a:r>
            <a:r>
              <a:rPr lang="en-US" dirty="0"/>
              <a:t> or workings of an application, as opposed to its functionality.</a:t>
            </a:r>
          </a:p>
        </p:txBody>
      </p:sp>
    </p:spTree>
    <p:extLst>
      <p:ext uri="{BB962C8B-B14F-4D97-AF65-F5344CB8AC3E}">
        <p14:creationId xmlns:p14="http://schemas.microsoft.com/office/powerpoint/2010/main" val="2920806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12</a:t>
            </a:fld>
            <a:endParaRPr lang="en-US" dirty="0"/>
          </a:p>
        </p:txBody>
      </p:sp>
      <p:sp>
        <p:nvSpPr>
          <p:cNvPr id="3" name="Text Placeholder 2"/>
          <p:cNvSpPr>
            <a:spLocks noGrp="1"/>
          </p:cNvSpPr>
          <p:nvPr>
            <p:ph type="body" sz="quarter" idx="12"/>
          </p:nvPr>
        </p:nvSpPr>
        <p:spPr/>
        <p:txBody>
          <a:bodyPr/>
          <a:lstStyle/>
          <a:p>
            <a:pPr marL="514350" indent="-514350">
              <a:buFont typeface="Arial" panose="020B0604020202020204" pitchFamily="34" charset="0"/>
              <a:buChar char="•"/>
            </a:pPr>
            <a:r>
              <a:rPr lang="en-US" sz="2600" dirty="0"/>
              <a:t>Unit Test: Test new features</a:t>
            </a:r>
          </a:p>
          <a:p>
            <a:pPr marL="514350" indent="-514350">
              <a:buFont typeface="Arial" panose="020B0604020202020204" pitchFamily="34" charset="0"/>
              <a:buChar char="•"/>
            </a:pPr>
            <a:r>
              <a:rPr lang="en-US" sz="2600" dirty="0"/>
              <a:t>Integration Test: Combine and test code of multiple developers </a:t>
            </a:r>
          </a:p>
          <a:p>
            <a:pPr marL="514350" indent="-514350">
              <a:buFont typeface="Arial" panose="020B0604020202020204" pitchFamily="34" charset="0"/>
              <a:buChar char="•"/>
            </a:pPr>
            <a:r>
              <a:rPr lang="en-US" sz="2600" dirty="0"/>
              <a:t>Regression Test: Verify that new changes haven’t broken previous working code</a:t>
            </a:r>
          </a:p>
          <a:p>
            <a:pPr marL="514350" indent="-514350">
              <a:buFont typeface="Arial" panose="020B0604020202020204" pitchFamily="34" charset="0"/>
              <a:buChar char="•"/>
            </a:pPr>
            <a:r>
              <a:rPr lang="en-US" sz="2600" dirty="0"/>
              <a:t>System Test: Test the entire system as a whole</a:t>
            </a:r>
          </a:p>
          <a:p>
            <a:pPr marL="971550" lvl="1" indent="-514350">
              <a:buFont typeface="Arial" panose="020B0604020202020204" pitchFamily="34" charset="0"/>
              <a:buChar char="•"/>
            </a:pPr>
            <a:r>
              <a:rPr lang="en-US" sz="2600" dirty="0"/>
              <a:t>Functionality, performance, stress, security</a:t>
            </a:r>
          </a:p>
          <a:p>
            <a:pPr marL="514350" indent="-514350">
              <a:buFont typeface="Arial" panose="020B0604020202020204" pitchFamily="34" charset="0"/>
              <a:buChar char="•"/>
            </a:pPr>
            <a:r>
              <a:rPr lang="en-US" sz="2600" dirty="0"/>
              <a:t>User Acceptance Test: Verify that the customers are happy!</a:t>
            </a:r>
          </a:p>
        </p:txBody>
      </p:sp>
      <p:sp>
        <p:nvSpPr>
          <p:cNvPr id="4" name="Title 3"/>
          <p:cNvSpPr>
            <a:spLocks noGrp="1"/>
          </p:cNvSpPr>
          <p:nvPr>
            <p:ph type="title"/>
          </p:nvPr>
        </p:nvSpPr>
        <p:spPr/>
        <p:txBody>
          <a:bodyPr/>
          <a:lstStyle/>
          <a:p>
            <a:r>
              <a:rPr lang="en-US" dirty="0"/>
              <a:t>Software Testing Phases</a:t>
            </a:r>
          </a:p>
        </p:txBody>
      </p:sp>
    </p:spTree>
    <p:extLst>
      <p:ext uri="{BB962C8B-B14F-4D97-AF65-F5344CB8AC3E}">
        <p14:creationId xmlns:p14="http://schemas.microsoft.com/office/powerpoint/2010/main" val="3681631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13</a:t>
            </a:fld>
            <a:endParaRPr lang="en-US" dirty="0"/>
          </a:p>
        </p:txBody>
      </p:sp>
      <p:sp>
        <p:nvSpPr>
          <p:cNvPr id="3" name="Text Placeholder 2"/>
          <p:cNvSpPr>
            <a:spLocks noGrp="1"/>
          </p:cNvSpPr>
          <p:nvPr>
            <p:ph type="body" sz="quarter" idx="12"/>
          </p:nvPr>
        </p:nvSpPr>
        <p:spPr/>
        <p:txBody>
          <a:bodyPr/>
          <a:lstStyle/>
          <a:p>
            <a:pPr marL="342900" indent="-342900">
              <a:buFont typeface="Arial" panose="020B0604020202020204" pitchFamily="34" charset="0"/>
              <a:buChar char="•"/>
            </a:pPr>
            <a:r>
              <a:rPr lang="en-US" sz="2200" dirty="0"/>
              <a:t>Framework for unit tests, e.g. </a:t>
            </a:r>
            <a:r>
              <a:rPr lang="en-US" sz="2200" dirty="0" err="1"/>
              <a:t>jUnit</a:t>
            </a:r>
            <a:r>
              <a:rPr lang="en-US" sz="2200" dirty="0"/>
              <a:t>, </a:t>
            </a:r>
            <a:r>
              <a:rPr lang="en-US" sz="2200" dirty="0" err="1"/>
              <a:t>PyUnit</a:t>
            </a:r>
            <a:r>
              <a:rPr lang="en-US" sz="2200" dirty="0"/>
              <a:t>(</a:t>
            </a:r>
            <a:r>
              <a:rPr lang="en-US" sz="2200" dirty="0" err="1"/>
              <a:t>unittest</a:t>
            </a:r>
            <a:r>
              <a:rPr lang="en-US" sz="2200" dirty="0"/>
              <a:t>)</a:t>
            </a:r>
          </a:p>
          <a:p>
            <a:pPr marL="342900" indent="-342900">
              <a:buFont typeface="Arial" panose="020B0604020202020204" pitchFamily="34" charset="0"/>
              <a:buChar char="•"/>
            </a:pPr>
            <a:r>
              <a:rPr lang="en-US" sz="2200" dirty="0"/>
              <a:t>Tests are written as class methods</a:t>
            </a:r>
          </a:p>
          <a:p>
            <a:pPr marL="800100" lvl="1" indent="-342900">
              <a:buFont typeface="Arial" panose="020B0604020202020204" pitchFamily="34" charset="0"/>
              <a:buChar char="•"/>
            </a:pPr>
            <a:r>
              <a:rPr lang="en-US" sz="2200" dirty="0"/>
              <a:t>Developers appreciate that tests are code</a:t>
            </a:r>
          </a:p>
          <a:p>
            <a:pPr marL="342900" indent="-342900">
              <a:buFont typeface="Arial" panose="020B0604020202020204" pitchFamily="34" charset="0"/>
              <a:buChar char="•"/>
            </a:pPr>
            <a:r>
              <a:rPr lang="en-US" sz="2200" dirty="0"/>
              <a:t>Test code is separate from production code</a:t>
            </a:r>
          </a:p>
          <a:p>
            <a:pPr marL="342900" indent="-342900">
              <a:buFont typeface="Arial" panose="020B0604020202020204" pitchFamily="34" charset="0"/>
              <a:buChar char="•"/>
            </a:pPr>
            <a:r>
              <a:rPr lang="en-US" sz="2200" dirty="0"/>
              <a:t>There are similar </a:t>
            </a:r>
            <a:r>
              <a:rPr lang="en-US" sz="2200" dirty="0" err="1"/>
              <a:t>xUnit</a:t>
            </a:r>
            <a:r>
              <a:rPr lang="en-US" sz="2200" dirty="0"/>
              <a:t> frameworks and tools for many other programming languages</a:t>
            </a:r>
          </a:p>
          <a:p>
            <a:pPr marL="800100" lvl="1" indent="-342900">
              <a:buFont typeface="Arial" panose="020B0604020202020204" pitchFamily="34" charset="0"/>
              <a:buChar char="•"/>
            </a:pPr>
            <a:r>
              <a:rPr lang="en-US" sz="2200" dirty="0" err="1"/>
              <a:t>CUnit</a:t>
            </a:r>
            <a:endParaRPr lang="en-US" sz="2200" dirty="0"/>
          </a:p>
          <a:p>
            <a:pPr marL="800100" lvl="1" indent="-342900">
              <a:buFont typeface="Arial" panose="020B0604020202020204" pitchFamily="34" charset="0"/>
              <a:buChar char="•"/>
            </a:pPr>
            <a:r>
              <a:rPr lang="en-US" sz="2200" dirty="0" err="1"/>
              <a:t>CppUnit</a:t>
            </a:r>
            <a:endParaRPr lang="en-US" sz="2200" dirty="0"/>
          </a:p>
          <a:p>
            <a:pPr marL="800100" lvl="1" indent="-342900">
              <a:buFont typeface="Arial" panose="020B0604020202020204" pitchFamily="34" charset="0"/>
              <a:buChar char="•"/>
            </a:pPr>
            <a:r>
              <a:rPr lang="en-US" sz="2200" dirty="0" err="1"/>
              <a:t>csUnit</a:t>
            </a:r>
            <a:endParaRPr lang="en-US" sz="2200" dirty="0"/>
          </a:p>
          <a:p>
            <a:pPr marL="800100" lvl="1" indent="-342900">
              <a:buFont typeface="Arial" panose="020B0604020202020204" pitchFamily="34" charset="0"/>
              <a:buChar char="•"/>
            </a:pPr>
            <a:r>
              <a:rPr lang="en-US" sz="2200" dirty="0"/>
              <a:t>...</a:t>
            </a:r>
          </a:p>
        </p:txBody>
      </p:sp>
      <p:sp>
        <p:nvSpPr>
          <p:cNvPr id="4" name="Title 3"/>
          <p:cNvSpPr>
            <a:spLocks noGrp="1"/>
          </p:cNvSpPr>
          <p:nvPr>
            <p:ph type="title"/>
          </p:nvPr>
        </p:nvSpPr>
        <p:spPr/>
        <p:txBody>
          <a:bodyPr/>
          <a:lstStyle/>
          <a:p>
            <a:r>
              <a:rPr lang="en-US" dirty="0"/>
              <a:t>Unit Testing (</a:t>
            </a:r>
            <a:r>
              <a:rPr lang="en-US" dirty="0" err="1"/>
              <a:t>xUnit</a:t>
            </a:r>
            <a:r>
              <a:rPr lang="en-US" dirty="0"/>
              <a:t>)</a:t>
            </a:r>
          </a:p>
        </p:txBody>
      </p:sp>
    </p:spTree>
    <p:extLst>
      <p:ext uri="{BB962C8B-B14F-4D97-AF65-F5344CB8AC3E}">
        <p14:creationId xmlns:p14="http://schemas.microsoft.com/office/powerpoint/2010/main" val="790439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14</a:t>
            </a:fld>
            <a:endParaRPr lang="en-US" dirty="0"/>
          </a:p>
        </p:txBody>
      </p:sp>
      <p:sp>
        <p:nvSpPr>
          <p:cNvPr id="3" name="Text Placeholder 2"/>
          <p:cNvSpPr>
            <a:spLocks noGrp="1"/>
          </p:cNvSpPr>
          <p:nvPr>
            <p:ph type="body" sz="quarter" idx="12"/>
          </p:nvPr>
        </p:nvSpPr>
        <p:spPr>
          <a:xfrm>
            <a:off x="505382" y="1219848"/>
            <a:ext cx="8406606" cy="2882639"/>
          </a:xfrm>
        </p:spPr>
        <p:txBody>
          <a:bodyPr/>
          <a:lstStyle/>
          <a:p>
            <a:r>
              <a:rPr lang="en-US" sz="2600" b="1" dirty="0"/>
              <a:t>1. fixture </a:t>
            </a:r>
            <a:r>
              <a:rPr lang="en-US" sz="2600" dirty="0"/>
              <a:t>– creates objects and context for test</a:t>
            </a:r>
          </a:p>
          <a:p>
            <a:r>
              <a:rPr lang="en-US" sz="2600" b="1" dirty="0"/>
              <a:t>2. exercise </a:t>
            </a:r>
            <a:r>
              <a:rPr lang="en-US" sz="2600" dirty="0"/>
              <a:t>– invokes methods under test</a:t>
            </a:r>
          </a:p>
          <a:p>
            <a:r>
              <a:rPr lang="en-US" sz="2600" b="1" dirty="0"/>
              <a:t>3. result </a:t>
            </a:r>
            <a:r>
              <a:rPr lang="en-US" sz="2600" dirty="0"/>
              <a:t>– asserts equality (or something else) about the results of the exercise</a:t>
            </a:r>
          </a:p>
          <a:p>
            <a:r>
              <a:rPr lang="en-US" sz="2600" dirty="0"/>
              <a:t>	Assert equal, not equal, close, membership, etc.</a:t>
            </a:r>
          </a:p>
        </p:txBody>
      </p:sp>
      <p:sp>
        <p:nvSpPr>
          <p:cNvPr id="4" name="Title 3"/>
          <p:cNvSpPr>
            <a:spLocks noGrp="1"/>
          </p:cNvSpPr>
          <p:nvPr>
            <p:ph type="title"/>
          </p:nvPr>
        </p:nvSpPr>
        <p:spPr/>
        <p:txBody>
          <a:bodyPr/>
          <a:lstStyle/>
          <a:p>
            <a:r>
              <a:rPr lang="en-US" dirty="0"/>
              <a:t>Architecture of a Test</a:t>
            </a:r>
          </a:p>
        </p:txBody>
      </p:sp>
    </p:spTree>
    <p:extLst>
      <p:ext uri="{BB962C8B-B14F-4D97-AF65-F5344CB8AC3E}">
        <p14:creationId xmlns:p14="http://schemas.microsoft.com/office/powerpoint/2010/main" val="1997716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15</a:t>
            </a:fld>
            <a:endParaRPr lang="en-US" dirty="0"/>
          </a:p>
        </p:txBody>
      </p:sp>
      <p:sp>
        <p:nvSpPr>
          <p:cNvPr id="4" name="Title 3"/>
          <p:cNvSpPr>
            <a:spLocks noGrp="1"/>
          </p:cNvSpPr>
          <p:nvPr>
            <p:ph type="title"/>
          </p:nvPr>
        </p:nvSpPr>
        <p:spPr/>
        <p:txBody>
          <a:bodyPr/>
          <a:lstStyle/>
          <a:p>
            <a:r>
              <a:rPr lang="en-US" dirty="0"/>
              <a:t>Simple Python </a:t>
            </a:r>
            <a:r>
              <a:rPr lang="en-US" dirty="0" err="1"/>
              <a:t>Unittest</a:t>
            </a:r>
            <a:endParaRPr lang="en-US" dirty="0"/>
          </a:p>
        </p:txBody>
      </p:sp>
      <p:pic>
        <p:nvPicPr>
          <p:cNvPr id="5" name="Picture 4"/>
          <p:cNvPicPr>
            <a:picLocks noChangeAspect="1"/>
          </p:cNvPicPr>
          <p:nvPr/>
        </p:nvPicPr>
        <p:blipFill>
          <a:blip r:embed="rId2"/>
          <a:stretch>
            <a:fillRect/>
          </a:stretch>
        </p:blipFill>
        <p:spPr>
          <a:xfrm>
            <a:off x="6580232" y="192944"/>
            <a:ext cx="1507170" cy="1124830"/>
          </a:xfrm>
          <a:prstGeom prst="rect">
            <a:avLst/>
          </a:prstGeom>
        </p:spPr>
      </p:pic>
      <p:pic>
        <p:nvPicPr>
          <p:cNvPr id="7" name="Screen Shot 2017-04-10 at 21.00.21.png"/>
          <p:cNvPicPr>
            <a:picLocks noChangeAspect="1"/>
          </p:cNvPicPr>
          <p:nvPr/>
        </p:nvPicPr>
        <p:blipFill>
          <a:blip r:embed="rId3"/>
          <a:stretch>
            <a:fillRect/>
          </a:stretch>
        </p:blipFill>
        <p:spPr>
          <a:xfrm>
            <a:off x="1524000" y="1317774"/>
            <a:ext cx="9086293" cy="5030474"/>
          </a:xfrm>
          <a:prstGeom prst="rect">
            <a:avLst/>
          </a:prstGeom>
          <a:ln w="12700">
            <a:miter lim="400000"/>
          </a:ln>
        </p:spPr>
      </p:pic>
    </p:spTree>
    <p:extLst>
      <p:ext uri="{BB962C8B-B14F-4D97-AF65-F5344CB8AC3E}">
        <p14:creationId xmlns:p14="http://schemas.microsoft.com/office/powerpoint/2010/main" val="83556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16</a:t>
            </a:fld>
            <a:endParaRPr lang="en-US" dirty="0"/>
          </a:p>
        </p:txBody>
      </p:sp>
      <p:sp>
        <p:nvSpPr>
          <p:cNvPr id="4" name="Title 3"/>
          <p:cNvSpPr>
            <a:spLocks noGrp="1"/>
          </p:cNvSpPr>
          <p:nvPr>
            <p:ph type="title"/>
          </p:nvPr>
        </p:nvSpPr>
        <p:spPr/>
        <p:txBody>
          <a:bodyPr/>
          <a:lstStyle/>
          <a:p>
            <a:r>
              <a:rPr lang="en-US" dirty="0"/>
              <a:t>Simple Python </a:t>
            </a:r>
            <a:r>
              <a:rPr lang="en-US" dirty="0" err="1"/>
              <a:t>Unittest</a:t>
            </a:r>
            <a:endParaRPr lang="en-US" dirty="0"/>
          </a:p>
        </p:txBody>
      </p:sp>
      <p:pic>
        <p:nvPicPr>
          <p:cNvPr id="5" name="Picture 4"/>
          <p:cNvPicPr>
            <a:picLocks noChangeAspect="1"/>
          </p:cNvPicPr>
          <p:nvPr/>
        </p:nvPicPr>
        <p:blipFill>
          <a:blip r:embed="rId2"/>
          <a:stretch>
            <a:fillRect/>
          </a:stretch>
        </p:blipFill>
        <p:spPr>
          <a:xfrm>
            <a:off x="6580232" y="192944"/>
            <a:ext cx="1507170" cy="1124830"/>
          </a:xfrm>
          <a:prstGeom prst="rect">
            <a:avLst/>
          </a:prstGeom>
        </p:spPr>
      </p:pic>
      <p:pic>
        <p:nvPicPr>
          <p:cNvPr id="7" name="Screen Shot 2017-04-10 at 21.00.21.png"/>
          <p:cNvPicPr>
            <a:picLocks noChangeAspect="1"/>
          </p:cNvPicPr>
          <p:nvPr/>
        </p:nvPicPr>
        <p:blipFill>
          <a:blip r:embed="rId3"/>
          <a:stretch>
            <a:fillRect/>
          </a:stretch>
        </p:blipFill>
        <p:spPr>
          <a:xfrm>
            <a:off x="1524000" y="1317774"/>
            <a:ext cx="9086293" cy="5030474"/>
          </a:xfrm>
          <a:prstGeom prst="rect">
            <a:avLst/>
          </a:prstGeom>
          <a:ln w="12700">
            <a:miter lim="400000"/>
          </a:ln>
        </p:spPr>
      </p:pic>
      <p:sp>
        <p:nvSpPr>
          <p:cNvPr id="3" name="TextBox 2"/>
          <p:cNvSpPr txBox="1"/>
          <p:nvPr/>
        </p:nvSpPr>
        <p:spPr>
          <a:xfrm>
            <a:off x="3720662" y="1408386"/>
            <a:ext cx="6483378" cy="369332"/>
          </a:xfrm>
          <a:prstGeom prst="rect">
            <a:avLst/>
          </a:prstGeom>
          <a:noFill/>
        </p:spPr>
        <p:txBody>
          <a:bodyPr wrap="none" rtlCol="0">
            <a:spAutoFit/>
          </a:bodyPr>
          <a:lstStyle/>
          <a:p>
            <a:r>
              <a:rPr lang="en-US" dirty="0">
                <a:solidFill>
                  <a:srgbClr val="FF0000"/>
                </a:solidFill>
              </a:rPr>
              <a:t>1. Import </a:t>
            </a:r>
            <a:r>
              <a:rPr lang="en-US" dirty="0" err="1">
                <a:solidFill>
                  <a:srgbClr val="FF0000"/>
                </a:solidFill>
              </a:rPr>
              <a:t>unittest</a:t>
            </a:r>
            <a:r>
              <a:rPr lang="en-US" dirty="0">
                <a:solidFill>
                  <a:srgbClr val="FF0000"/>
                </a:solidFill>
              </a:rPr>
              <a:t> module that provides classes for supporting tests</a:t>
            </a:r>
          </a:p>
        </p:txBody>
      </p:sp>
      <p:sp>
        <p:nvSpPr>
          <p:cNvPr id="6" name="Rectangle 5"/>
          <p:cNvSpPr/>
          <p:nvPr/>
        </p:nvSpPr>
        <p:spPr>
          <a:xfrm>
            <a:off x="2469932" y="1408386"/>
            <a:ext cx="1135117" cy="3693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27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17</a:t>
            </a:fld>
            <a:endParaRPr lang="en-US" dirty="0"/>
          </a:p>
        </p:txBody>
      </p:sp>
      <p:sp>
        <p:nvSpPr>
          <p:cNvPr id="4" name="Title 3"/>
          <p:cNvSpPr>
            <a:spLocks noGrp="1"/>
          </p:cNvSpPr>
          <p:nvPr>
            <p:ph type="title"/>
          </p:nvPr>
        </p:nvSpPr>
        <p:spPr/>
        <p:txBody>
          <a:bodyPr/>
          <a:lstStyle/>
          <a:p>
            <a:r>
              <a:rPr lang="en-US" dirty="0"/>
              <a:t>Simple Python </a:t>
            </a:r>
            <a:r>
              <a:rPr lang="en-US" dirty="0" err="1"/>
              <a:t>Unittest</a:t>
            </a:r>
            <a:endParaRPr lang="en-US" dirty="0"/>
          </a:p>
        </p:txBody>
      </p:sp>
      <p:pic>
        <p:nvPicPr>
          <p:cNvPr id="5" name="Picture 4"/>
          <p:cNvPicPr>
            <a:picLocks noChangeAspect="1"/>
          </p:cNvPicPr>
          <p:nvPr/>
        </p:nvPicPr>
        <p:blipFill>
          <a:blip r:embed="rId2"/>
          <a:stretch>
            <a:fillRect/>
          </a:stretch>
        </p:blipFill>
        <p:spPr>
          <a:xfrm>
            <a:off x="6580232" y="192944"/>
            <a:ext cx="1507170" cy="1124830"/>
          </a:xfrm>
          <a:prstGeom prst="rect">
            <a:avLst/>
          </a:prstGeom>
        </p:spPr>
      </p:pic>
      <p:pic>
        <p:nvPicPr>
          <p:cNvPr id="7" name="Screen Shot 2017-04-10 at 21.00.21.png"/>
          <p:cNvPicPr>
            <a:picLocks noChangeAspect="1"/>
          </p:cNvPicPr>
          <p:nvPr/>
        </p:nvPicPr>
        <p:blipFill>
          <a:blip r:embed="rId3"/>
          <a:stretch>
            <a:fillRect/>
          </a:stretch>
        </p:blipFill>
        <p:spPr>
          <a:xfrm>
            <a:off x="1524000" y="1317774"/>
            <a:ext cx="9086293" cy="5030474"/>
          </a:xfrm>
          <a:prstGeom prst="rect">
            <a:avLst/>
          </a:prstGeom>
          <a:ln w="12700">
            <a:miter lim="400000"/>
          </a:ln>
        </p:spPr>
      </p:pic>
      <p:sp>
        <p:nvSpPr>
          <p:cNvPr id="3" name="TextBox 2"/>
          <p:cNvSpPr txBox="1"/>
          <p:nvPr/>
        </p:nvSpPr>
        <p:spPr>
          <a:xfrm>
            <a:off x="6994635" y="1543183"/>
            <a:ext cx="3673464" cy="923330"/>
          </a:xfrm>
          <a:prstGeom prst="rect">
            <a:avLst/>
          </a:prstGeom>
          <a:noFill/>
        </p:spPr>
        <p:txBody>
          <a:bodyPr wrap="square" rtlCol="0">
            <a:spAutoFit/>
          </a:bodyPr>
          <a:lstStyle/>
          <a:p>
            <a:r>
              <a:rPr lang="en-US" dirty="0">
                <a:solidFill>
                  <a:srgbClr val="FF0000"/>
                </a:solidFill>
              </a:rPr>
              <a:t>2. Derive a test class from </a:t>
            </a:r>
            <a:r>
              <a:rPr lang="en-US" i="1" dirty="0" err="1">
                <a:solidFill>
                  <a:srgbClr val="FF0000"/>
                </a:solidFill>
              </a:rPr>
              <a:t>unittest.TestCase</a:t>
            </a:r>
            <a:r>
              <a:rPr lang="en-US" i="1" dirty="0">
                <a:solidFill>
                  <a:srgbClr val="FF0000"/>
                </a:solidFill>
              </a:rPr>
              <a:t>. </a:t>
            </a:r>
            <a:r>
              <a:rPr lang="en-US" dirty="0">
                <a:solidFill>
                  <a:srgbClr val="FF0000"/>
                </a:solidFill>
              </a:rPr>
              <a:t>The test class name is arbitrary</a:t>
            </a:r>
            <a:endParaRPr lang="en-US" i="1" dirty="0">
              <a:solidFill>
                <a:srgbClr val="FF0000"/>
              </a:solidFill>
            </a:endParaRPr>
          </a:p>
        </p:txBody>
      </p:sp>
      <p:sp>
        <p:nvSpPr>
          <p:cNvPr id="6" name="Rectangle 5"/>
          <p:cNvSpPr/>
          <p:nvPr/>
        </p:nvSpPr>
        <p:spPr>
          <a:xfrm>
            <a:off x="2396359" y="1868331"/>
            <a:ext cx="4424855" cy="3703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360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18</a:t>
            </a:fld>
            <a:endParaRPr lang="en-US" dirty="0"/>
          </a:p>
        </p:txBody>
      </p:sp>
      <p:sp>
        <p:nvSpPr>
          <p:cNvPr id="4" name="Title 3"/>
          <p:cNvSpPr>
            <a:spLocks noGrp="1"/>
          </p:cNvSpPr>
          <p:nvPr>
            <p:ph type="title"/>
          </p:nvPr>
        </p:nvSpPr>
        <p:spPr/>
        <p:txBody>
          <a:bodyPr/>
          <a:lstStyle/>
          <a:p>
            <a:r>
              <a:rPr lang="en-US" dirty="0"/>
              <a:t>Simple Python </a:t>
            </a:r>
            <a:r>
              <a:rPr lang="en-US" dirty="0" err="1"/>
              <a:t>Unittest</a:t>
            </a:r>
            <a:endParaRPr lang="en-US" dirty="0"/>
          </a:p>
        </p:txBody>
      </p:sp>
      <p:pic>
        <p:nvPicPr>
          <p:cNvPr id="5" name="Picture 4"/>
          <p:cNvPicPr>
            <a:picLocks noChangeAspect="1"/>
          </p:cNvPicPr>
          <p:nvPr/>
        </p:nvPicPr>
        <p:blipFill>
          <a:blip r:embed="rId2"/>
          <a:stretch>
            <a:fillRect/>
          </a:stretch>
        </p:blipFill>
        <p:spPr>
          <a:xfrm>
            <a:off x="6580232" y="192944"/>
            <a:ext cx="1507170" cy="1124830"/>
          </a:xfrm>
          <a:prstGeom prst="rect">
            <a:avLst/>
          </a:prstGeom>
        </p:spPr>
      </p:pic>
      <p:pic>
        <p:nvPicPr>
          <p:cNvPr id="7" name="Screen Shot 2017-04-10 at 21.00.21.png"/>
          <p:cNvPicPr>
            <a:picLocks noChangeAspect="1"/>
          </p:cNvPicPr>
          <p:nvPr/>
        </p:nvPicPr>
        <p:blipFill>
          <a:blip r:embed="rId3"/>
          <a:stretch>
            <a:fillRect/>
          </a:stretch>
        </p:blipFill>
        <p:spPr>
          <a:xfrm>
            <a:off x="1524000" y="1317774"/>
            <a:ext cx="9086293" cy="5030474"/>
          </a:xfrm>
          <a:prstGeom prst="rect">
            <a:avLst/>
          </a:prstGeom>
          <a:ln w="12700">
            <a:miter lim="400000"/>
          </a:ln>
        </p:spPr>
      </p:pic>
      <p:sp>
        <p:nvSpPr>
          <p:cNvPr id="3" name="TextBox 2"/>
          <p:cNvSpPr txBox="1"/>
          <p:nvPr/>
        </p:nvSpPr>
        <p:spPr>
          <a:xfrm>
            <a:off x="6737888" y="2842099"/>
            <a:ext cx="3490119" cy="1754326"/>
          </a:xfrm>
          <a:prstGeom prst="rect">
            <a:avLst/>
          </a:prstGeom>
          <a:noFill/>
        </p:spPr>
        <p:txBody>
          <a:bodyPr wrap="square" rtlCol="0">
            <a:spAutoFit/>
          </a:bodyPr>
          <a:lstStyle/>
          <a:p>
            <a:r>
              <a:rPr lang="en-US" dirty="0">
                <a:solidFill>
                  <a:srgbClr val="FF0000"/>
                </a:solidFill>
              </a:rPr>
              <a:t>3. Define a set of methods for each Test case. </a:t>
            </a:r>
          </a:p>
          <a:p>
            <a:pPr marL="285750" indent="-285750">
              <a:buFont typeface="Arial" panose="020B0604020202020204" pitchFamily="34" charset="0"/>
              <a:buChar char="•"/>
            </a:pPr>
            <a:r>
              <a:rPr lang="en-US" dirty="0">
                <a:solidFill>
                  <a:srgbClr val="FF0000"/>
                </a:solidFill>
              </a:rPr>
              <a:t>Each test case contains calls to </a:t>
            </a:r>
            <a:r>
              <a:rPr lang="en-US" i="1" dirty="0" err="1">
                <a:solidFill>
                  <a:srgbClr val="FF0000"/>
                </a:solidFill>
              </a:rPr>
              <a:t>unittest.TestCase.assert</a:t>
            </a:r>
            <a:r>
              <a:rPr lang="en-US" i="1" dirty="0">
                <a:solidFill>
                  <a:srgbClr val="FF0000"/>
                </a:solidFill>
              </a:rPr>
              <a:t>*()</a:t>
            </a:r>
          </a:p>
          <a:p>
            <a:pPr marL="285750" indent="-285750">
              <a:buFont typeface="Arial" panose="020B0604020202020204" pitchFamily="34" charset="0"/>
              <a:buChar char="•"/>
            </a:pPr>
            <a:r>
              <a:rPr lang="en-US" dirty="0">
                <a:solidFill>
                  <a:srgbClr val="FF0000"/>
                </a:solidFill>
              </a:rPr>
              <a:t>Method name should begin with </a:t>
            </a:r>
            <a:r>
              <a:rPr lang="en-US" i="1" dirty="0">
                <a:solidFill>
                  <a:srgbClr val="FF0000"/>
                </a:solidFill>
              </a:rPr>
              <a:t>‘test_’</a:t>
            </a:r>
          </a:p>
        </p:txBody>
      </p:sp>
      <p:sp>
        <p:nvSpPr>
          <p:cNvPr id="6" name="Rectangle 5"/>
          <p:cNvSpPr/>
          <p:nvPr/>
        </p:nvSpPr>
        <p:spPr>
          <a:xfrm>
            <a:off x="2007476" y="2364828"/>
            <a:ext cx="8303172" cy="314259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55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19</a:t>
            </a:fld>
            <a:endParaRPr lang="en-US" dirty="0"/>
          </a:p>
        </p:txBody>
      </p:sp>
      <p:sp>
        <p:nvSpPr>
          <p:cNvPr id="4" name="Title 3"/>
          <p:cNvSpPr>
            <a:spLocks noGrp="1"/>
          </p:cNvSpPr>
          <p:nvPr>
            <p:ph type="title"/>
          </p:nvPr>
        </p:nvSpPr>
        <p:spPr/>
        <p:txBody>
          <a:bodyPr/>
          <a:lstStyle/>
          <a:p>
            <a:r>
              <a:rPr lang="en-US" dirty="0"/>
              <a:t>Simple Python </a:t>
            </a:r>
            <a:r>
              <a:rPr lang="en-US" dirty="0" err="1"/>
              <a:t>Unittest</a:t>
            </a:r>
            <a:endParaRPr lang="en-US" dirty="0"/>
          </a:p>
        </p:txBody>
      </p:sp>
      <p:pic>
        <p:nvPicPr>
          <p:cNvPr id="5" name="Picture 4"/>
          <p:cNvPicPr>
            <a:picLocks noChangeAspect="1"/>
          </p:cNvPicPr>
          <p:nvPr/>
        </p:nvPicPr>
        <p:blipFill>
          <a:blip r:embed="rId2"/>
          <a:stretch>
            <a:fillRect/>
          </a:stretch>
        </p:blipFill>
        <p:spPr>
          <a:xfrm>
            <a:off x="6580232" y="192944"/>
            <a:ext cx="1507170" cy="1124830"/>
          </a:xfrm>
          <a:prstGeom prst="rect">
            <a:avLst/>
          </a:prstGeom>
        </p:spPr>
      </p:pic>
      <p:pic>
        <p:nvPicPr>
          <p:cNvPr id="7" name="Screen Shot 2017-04-10 at 21.00.21.png"/>
          <p:cNvPicPr>
            <a:picLocks noChangeAspect="1"/>
          </p:cNvPicPr>
          <p:nvPr/>
        </p:nvPicPr>
        <p:blipFill>
          <a:blip r:embed="rId3"/>
          <a:stretch>
            <a:fillRect/>
          </a:stretch>
        </p:blipFill>
        <p:spPr>
          <a:xfrm>
            <a:off x="1524000" y="1317774"/>
            <a:ext cx="9086293" cy="5030474"/>
          </a:xfrm>
          <a:prstGeom prst="rect">
            <a:avLst/>
          </a:prstGeom>
          <a:ln w="12700">
            <a:miter lim="400000"/>
          </a:ln>
        </p:spPr>
      </p:pic>
      <p:sp>
        <p:nvSpPr>
          <p:cNvPr id="3" name="TextBox 2"/>
          <p:cNvSpPr txBox="1"/>
          <p:nvPr/>
        </p:nvSpPr>
        <p:spPr>
          <a:xfrm>
            <a:off x="5076497" y="5637386"/>
            <a:ext cx="5349766" cy="646331"/>
          </a:xfrm>
          <a:prstGeom prst="rect">
            <a:avLst/>
          </a:prstGeom>
          <a:noFill/>
        </p:spPr>
        <p:txBody>
          <a:bodyPr wrap="square" rtlCol="0">
            <a:spAutoFit/>
          </a:bodyPr>
          <a:lstStyle/>
          <a:p>
            <a:r>
              <a:rPr lang="en-US" dirty="0">
                <a:solidFill>
                  <a:srgbClr val="FF0000"/>
                </a:solidFill>
              </a:rPr>
              <a:t>4. Call </a:t>
            </a:r>
            <a:r>
              <a:rPr lang="en-US" dirty="0" err="1">
                <a:solidFill>
                  <a:srgbClr val="FF0000"/>
                </a:solidFill>
              </a:rPr>
              <a:t>unitttest.main</a:t>
            </a:r>
            <a:r>
              <a:rPr lang="en-US" dirty="0">
                <a:solidFill>
                  <a:srgbClr val="FF0000"/>
                </a:solidFill>
              </a:rPr>
              <a:t>() to automatically invokes all methods in test class</a:t>
            </a:r>
          </a:p>
        </p:txBody>
      </p:sp>
      <p:sp>
        <p:nvSpPr>
          <p:cNvPr id="6" name="Rectangle 5"/>
          <p:cNvSpPr/>
          <p:nvPr/>
        </p:nvSpPr>
        <p:spPr>
          <a:xfrm>
            <a:off x="2091560" y="5978916"/>
            <a:ext cx="2049517" cy="2432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696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361310-D145-BFDD-3885-C464C41DC679}"/>
              </a:ext>
            </a:extLst>
          </p:cNvPr>
          <p:cNvSpPr>
            <a:spLocks noGrp="1"/>
          </p:cNvSpPr>
          <p:nvPr>
            <p:ph type="sldNum" sz="quarter" idx="13"/>
          </p:nvPr>
        </p:nvSpPr>
        <p:spPr/>
        <p:txBody>
          <a:bodyPr/>
          <a:lstStyle/>
          <a:p>
            <a:fld id="{12342C3A-DD85-7843-B416-BD52AB030D59}" type="slidenum">
              <a:rPr lang="en-US" smtClean="0"/>
              <a:pPr/>
              <a:t>2</a:t>
            </a:fld>
            <a:endParaRPr lang="en-US" dirty="0"/>
          </a:p>
        </p:txBody>
      </p:sp>
      <p:sp>
        <p:nvSpPr>
          <p:cNvPr id="4" name="Title 3">
            <a:extLst>
              <a:ext uri="{FF2B5EF4-FFF2-40B4-BE49-F238E27FC236}">
                <a16:creationId xmlns:a16="http://schemas.microsoft.com/office/drawing/2014/main" id="{8739678D-496A-8096-D3E1-6CD88E812F9C}"/>
              </a:ext>
            </a:extLst>
          </p:cNvPr>
          <p:cNvSpPr>
            <a:spLocks noGrp="1"/>
          </p:cNvSpPr>
          <p:nvPr>
            <p:ph type="title"/>
          </p:nvPr>
        </p:nvSpPr>
        <p:spPr/>
        <p:txBody>
          <a:bodyPr/>
          <a:lstStyle/>
          <a:p>
            <a:r>
              <a:rPr lang="en-US" dirty="0"/>
              <a:t>Acknowledge</a:t>
            </a:r>
          </a:p>
        </p:txBody>
      </p:sp>
      <p:sp>
        <p:nvSpPr>
          <p:cNvPr id="5" name="Text Placeholder 2">
            <a:extLst>
              <a:ext uri="{FF2B5EF4-FFF2-40B4-BE49-F238E27FC236}">
                <a16:creationId xmlns:a16="http://schemas.microsoft.com/office/drawing/2014/main" id="{B7AE3080-2AB4-BEFD-1D08-56237CC6F975}"/>
              </a:ext>
            </a:extLst>
          </p:cNvPr>
          <p:cNvSpPr>
            <a:spLocks noGrp="1"/>
          </p:cNvSpPr>
          <p:nvPr>
            <p:ph type="body" sz="quarter" idx="12"/>
          </p:nvPr>
        </p:nvSpPr>
        <p:spPr>
          <a:xfrm>
            <a:off x="302684" y="1112109"/>
            <a:ext cx="10929423" cy="4981786"/>
          </a:xfrm>
        </p:spPr>
        <p:txBody>
          <a:bodyPr/>
          <a:lstStyle/>
          <a:p>
            <a:pPr marL="457200" indent="-457200">
              <a:buFont typeface="Arial" panose="020B0604020202020204" pitchFamily="34" charset="0"/>
              <a:buChar char="•"/>
            </a:pPr>
            <a:r>
              <a:rPr lang="en-US" sz="2000" dirty="0">
                <a:hlinkClick r:id="rId2"/>
              </a:rPr>
              <a:t>https://www.cs.tau.ac.il/~nachumd/horror.html</a:t>
            </a:r>
            <a:endParaRPr lang="en-US" sz="2000" dirty="0"/>
          </a:p>
          <a:p>
            <a:pPr marL="457200" indent="-457200">
              <a:buFont typeface="Arial" panose="020B0604020202020204" pitchFamily="34" charset="0"/>
              <a:buChar char="•"/>
            </a:pPr>
            <a:r>
              <a:rPr lang="en-US" sz="2000" dirty="0">
                <a:hlinkClick r:id="rId3"/>
              </a:rPr>
              <a:t>https://www.guru99.com/software-testing-introduction-importance.html</a:t>
            </a:r>
            <a:endParaRPr lang="en-US" sz="2000" dirty="0"/>
          </a:p>
          <a:p>
            <a:pPr marL="457200" indent="-457200">
              <a:buFont typeface="Arial" panose="020B0604020202020204" pitchFamily="34" charset="0"/>
              <a:buChar char="•"/>
            </a:pPr>
            <a:r>
              <a:rPr lang="en-US" sz="2000" dirty="0">
                <a:hlinkClick r:id="rId4"/>
              </a:rPr>
              <a:t>https://www.tutorialspoint.com/junit/</a:t>
            </a:r>
            <a:endParaRPr lang="en-US" sz="2000" dirty="0"/>
          </a:p>
          <a:p>
            <a:pPr marL="457200" indent="-457200">
              <a:buFont typeface="Arial" panose="020B0604020202020204" pitchFamily="34" charset="0"/>
              <a:buChar char="•"/>
            </a:pPr>
            <a:r>
              <a:rPr lang="en-US" sz="2000" dirty="0">
                <a:hlinkClick r:id="rId5"/>
              </a:rPr>
              <a:t>http://junit.org/junit4/javadoc/4.12/org/junit/package-summary.html</a:t>
            </a:r>
            <a:endParaRPr lang="en-US" sz="2000" dirty="0"/>
          </a:p>
          <a:p>
            <a:pPr marL="457200" indent="-457200">
              <a:buFont typeface="Arial" panose="020B0604020202020204" pitchFamily="34" charset="0"/>
              <a:buChar char="•"/>
            </a:pPr>
            <a:r>
              <a:rPr lang="en-US" sz="2000" dirty="0">
                <a:latin typeface="Calibri" panose="020F0502020204030204" pitchFamily="34" charset="0"/>
                <a:hlinkClick r:id="rId6"/>
              </a:rPr>
              <a:t>https://docs.python.org/dev/library/unittest.html</a:t>
            </a:r>
            <a:endParaRPr lang="en-US" sz="2000" dirty="0">
              <a:latin typeface="Calibri" panose="020F0502020204030204" pitchFamily="34" charset="0"/>
            </a:endParaRPr>
          </a:p>
          <a:p>
            <a:pPr marL="457200" indent="-457200">
              <a:buFont typeface="Arial" panose="020B0604020202020204" pitchFamily="34" charset="0"/>
              <a:buChar char="•"/>
            </a:pPr>
            <a:r>
              <a:rPr lang="en-US" sz="2000" dirty="0">
                <a:hlinkClick r:id="rId7"/>
              </a:rPr>
              <a:t>http://www.softwaretestinggenius.com/all-about-system-testing-an-important-part-of-our-software-testing-effort</a:t>
            </a:r>
            <a:endParaRPr lang="en-US" sz="2000" dirty="0"/>
          </a:p>
          <a:p>
            <a:pPr marL="457200" indent="-457200">
              <a:buFont typeface="Arial" panose="020B0604020202020204" pitchFamily="34" charset="0"/>
              <a:buChar char="•"/>
            </a:pPr>
            <a:r>
              <a:rPr lang="en-US" sz="2000" dirty="0">
                <a:hlinkClick r:id="rId8"/>
              </a:rPr>
              <a:t>http://softwaretestingfundamentals.com/acceptance-testing/</a:t>
            </a:r>
            <a:endParaRPr lang="en-US" sz="2000" dirty="0"/>
          </a:p>
          <a:p>
            <a:pPr marL="914400" lvl="1" indent="-457200">
              <a:buFont typeface="Arial" panose="020B0604020202020204" pitchFamily="34" charset="0"/>
              <a:buChar char="•"/>
            </a:pPr>
            <a:endParaRPr lang="en-US" sz="2600" dirty="0"/>
          </a:p>
          <a:p>
            <a:pPr lvl="1"/>
            <a:endParaRPr lang="en-US" sz="2600" dirty="0"/>
          </a:p>
        </p:txBody>
      </p:sp>
    </p:spTree>
    <p:extLst>
      <p:ext uri="{BB962C8B-B14F-4D97-AF65-F5344CB8AC3E}">
        <p14:creationId xmlns:p14="http://schemas.microsoft.com/office/powerpoint/2010/main" val="364972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20</a:t>
            </a:fld>
            <a:endParaRPr lang="en-US" dirty="0"/>
          </a:p>
        </p:txBody>
      </p:sp>
      <p:pic>
        <p:nvPicPr>
          <p:cNvPr id="5" name="Picture 4"/>
          <p:cNvPicPr>
            <a:picLocks noChangeAspect="1"/>
          </p:cNvPicPr>
          <p:nvPr/>
        </p:nvPicPr>
        <p:blipFill>
          <a:blip r:embed="rId2"/>
          <a:stretch>
            <a:fillRect/>
          </a:stretch>
        </p:blipFill>
        <p:spPr>
          <a:xfrm>
            <a:off x="1751014" y="954217"/>
            <a:ext cx="6962063" cy="5304429"/>
          </a:xfrm>
          <a:prstGeom prst="rect">
            <a:avLst/>
          </a:prstGeom>
        </p:spPr>
      </p:pic>
      <p:sp>
        <p:nvSpPr>
          <p:cNvPr id="4" name="Title 3"/>
          <p:cNvSpPr>
            <a:spLocks noGrp="1"/>
          </p:cNvSpPr>
          <p:nvPr>
            <p:ph type="title"/>
          </p:nvPr>
        </p:nvSpPr>
        <p:spPr/>
        <p:txBody>
          <a:bodyPr/>
          <a:lstStyle/>
          <a:p>
            <a:r>
              <a:rPr lang="en-US" dirty="0"/>
              <a:t>Python </a:t>
            </a:r>
            <a:r>
              <a:rPr lang="en-US" dirty="0" err="1"/>
              <a:t>unittest</a:t>
            </a:r>
            <a:r>
              <a:rPr lang="en-US" dirty="0"/>
              <a:t> Assert Methods</a:t>
            </a:r>
          </a:p>
        </p:txBody>
      </p:sp>
      <p:sp>
        <p:nvSpPr>
          <p:cNvPr id="6" name="Rectangle 5"/>
          <p:cNvSpPr/>
          <p:nvPr/>
        </p:nvSpPr>
        <p:spPr>
          <a:xfrm>
            <a:off x="3676109" y="6208987"/>
            <a:ext cx="5700665" cy="430887"/>
          </a:xfrm>
          <a:prstGeom prst="rect">
            <a:avLst/>
          </a:prstGeom>
        </p:spPr>
        <p:txBody>
          <a:bodyPr wrap="square">
            <a:spAutoFit/>
          </a:bodyPr>
          <a:lstStyle/>
          <a:p>
            <a:r>
              <a:rPr lang="en-US" sz="1100" dirty="0">
                <a:latin typeface="Calibri" panose="020F0502020204030204" pitchFamily="34" charset="0"/>
                <a:hlinkClick r:id="rId3"/>
              </a:rPr>
              <a:t>https://docs.python.org/dev/library/unittest.html</a:t>
            </a:r>
            <a:endParaRPr lang="en-US" sz="1100" dirty="0">
              <a:latin typeface="Calibri" panose="020F0502020204030204" pitchFamily="34" charset="0"/>
            </a:endParaRPr>
          </a:p>
          <a:p>
            <a:endParaRPr lang="en-US" sz="1100" dirty="0"/>
          </a:p>
        </p:txBody>
      </p:sp>
    </p:spTree>
    <p:extLst>
      <p:ext uri="{BB962C8B-B14F-4D97-AF65-F5344CB8AC3E}">
        <p14:creationId xmlns:p14="http://schemas.microsoft.com/office/powerpoint/2010/main" val="109307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21</a:t>
            </a:fld>
            <a:endParaRPr lang="en-US" dirty="0"/>
          </a:p>
        </p:txBody>
      </p:sp>
      <p:sp>
        <p:nvSpPr>
          <p:cNvPr id="4" name="Title 3"/>
          <p:cNvSpPr>
            <a:spLocks noGrp="1"/>
          </p:cNvSpPr>
          <p:nvPr>
            <p:ph type="title"/>
          </p:nvPr>
        </p:nvSpPr>
        <p:spPr/>
        <p:txBody>
          <a:bodyPr/>
          <a:lstStyle/>
          <a:p>
            <a:r>
              <a:rPr lang="en-US" dirty="0"/>
              <a:t>Integration Testing</a:t>
            </a:r>
          </a:p>
        </p:txBody>
      </p:sp>
      <p:pic>
        <p:nvPicPr>
          <p:cNvPr id="2050" name="Picture 2" descr="Image result for integration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403" y="2908847"/>
            <a:ext cx="4300811" cy="30720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7171064" y="4750676"/>
            <a:ext cx="3375910" cy="1613338"/>
          </a:xfrm>
          <a:prstGeom prst="rect">
            <a:avLst/>
          </a:prstGeom>
        </p:spPr>
      </p:pic>
      <p:sp>
        <p:nvSpPr>
          <p:cNvPr id="6" name="Rectangle 5"/>
          <p:cNvSpPr/>
          <p:nvPr/>
        </p:nvSpPr>
        <p:spPr>
          <a:xfrm>
            <a:off x="1928648" y="1331367"/>
            <a:ext cx="8141703" cy="1107996"/>
          </a:xfrm>
          <a:prstGeom prst="rect">
            <a:avLst/>
          </a:prstGeom>
        </p:spPr>
        <p:txBody>
          <a:bodyPr wrap="square">
            <a:spAutoFit/>
          </a:bodyPr>
          <a:lstStyle/>
          <a:p>
            <a:r>
              <a:rPr lang="en-US" sz="2200" dirty="0">
                <a:solidFill>
                  <a:srgbClr val="000000"/>
                </a:solidFill>
                <a:latin typeface="Arial" panose="020B0604020202020204" pitchFamily="34" charset="0"/>
                <a:cs typeface="Arial" panose="020B0604020202020204" pitchFamily="34" charset="0"/>
              </a:rPr>
              <a:t>The purpose of integration testing is to verify the functional, performance, and reliability between the modules that are integrated.</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2654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22</a:t>
            </a:fld>
            <a:endParaRPr lang="en-US" dirty="0"/>
          </a:p>
        </p:txBody>
      </p:sp>
      <p:sp>
        <p:nvSpPr>
          <p:cNvPr id="4" name="Title 3"/>
          <p:cNvSpPr>
            <a:spLocks noGrp="1"/>
          </p:cNvSpPr>
          <p:nvPr>
            <p:ph type="title"/>
          </p:nvPr>
        </p:nvSpPr>
        <p:spPr/>
        <p:txBody>
          <a:bodyPr/>
          <a:lstStyle/>
          <a:p>
            <a:r>
              <a:rPr lang="en-US" dirty="0"/>
              <a:t>Regression Testing</a:t>
            </a:r>
          </a:p>
        </p:txBody>
      </p:sp>
      <p:pic>
        <p:nvPicPr>
          <p:cNvPr id="5" name="Picture 4"/>
          <p:cNvPicPr>
            <a:picLocks noChangeAspect="1"/>
          </p:cNvPicPr>
          <p:nvPr/>
        </p:nvPicPr>
        <p:blipFill>
          <a:blip r:embed="rId2"/>
          <a:stretch>
            <a:fillRect/>
          </a:stretch>
        </p:blipFill>
        <p:spPr>
          <a:xfrm>
            <a:off x="6978870" y="1996273"/>
            <a:ext cx="3421665" cy="3823339"/>
          </a:xfrm>
          <a:prstGeom prst="rect">
            <a:avLst/>
          </a:prstGeom>
        </p:spPr>
      </p:pic>
      <p:sp>
        <p:nvSpPr>
          <p:cNvPr id="8" name="Text Placeholder 2">
            <a:extLst>
              <a:ext uri="{FF2B5EF4-FFF2-40B4-BE49-F238E27FC236}">
                <a16:creationId xmlns:a16="http://schemas.microsoft.com/office/drawing/2014/main" id="{4A3EE93B-2FBF-15E4-B6C7-1E876A5431E8}"/>
              </a:ext>
            </a:extLst>
          </p:cNvPr>
          <p:cNvSpPr>
            <a:spLocks noGrp="1"/>
          </p:cNvSpPr>
          <p:nvPr>
            <p:ph type="body" sz="quarter" idx="12"/>
          </p:nvPr>
        </p:nvSpPr>
        <p:spPr>
          <a:xfrm>
            <a:off x="302684" y="1112109"/>
            <a:ext cx="6398367" cy="4981786"/>
          </a:xfrm>
        </p:spPr>
        <p:txBody>
          <a:bodyPr/>
          <a:lstStyle/>
          <a:p>
            <a:pPr marL="342900" indent="-342900">
              <a:buFont typeface="Arial" panose="020B0604020202020204" pitchFamily="34" charset="0"/>
              <a:buChar char="•"/>
            </a:pPr>
            <a:r>
              <a:rPr lang="en-US" sz="2200" dirty="0"/>
              <a:t>Verifies that software, which was previously developed and tested, still performs correctly after it was changed or interfaced with other software.</a:t>
            </a:r>
          </a:p>
          <a:p>
            <a:pPr marL="800100" lvl="1" indent="-342900">
              <a:buFont typeface="Arial" panose="020B0604020202020204" pitchFamily="34" charset="0"/>
              <a:buChar char="•"/>
            </a:pPr>
            <a:r>
              <a:rPr lang="en-US" sz="2200" dirty="0"/>
              <a:t>Changes may include software enhancements, patches, configuration changes, bug fixes, etc. </a:t>
            </a:r>
          </a:p>
          <a:p>
            <a:pPr marL="342900" indent="-342900">
              <a:buFont typeface="Arial" panose="020B0604020202020204" pitchFamily="34" charset="0"/>
              <a:buChar char="•"/>
            </a:pPr>
            <a:r>
              <a:rPr lang="en-US" sz="2200" dirty="0"/>
              <a:t>Techniques: </a:t>
            </a:r>
          </a:p>
          <a:p>
            <a:pPr marL="800100" lvl="1" indent="-342900">
              <a:buFont typeface="Arial" panose="020B0604020202020204" pitchFamily="34" charset="0"/>
              <a:buChar char="•"/>
            </a:pPr>
            <a:r>
              <a:rPr lang="en-US" sz="2200" dirty="0"/>
              <a:t>Retest all </a:t>
            </a:r>
          </a:p>
          <a:p>
            <a:pPr marL="800100" lvl="1" indent="-342900">
              <a:buFont typeface="Arial" panose="020B0604020202020204" pitchFamily="34" charset="0"/>
              <a:buChar char="•"/>
            </a:pPr>
            <a:r>
              <a:rPr lang="en-US" sz="2200" dirty="0"/>
              <a:t>Test selection </a:t>
            </a:r>
          </a:p>
          <a:p>
            <a:pPr marL="800100" lvl="1" indent="-342900">
              <a:buFont typeface="Arial" panose="020B0604020202020204" pitchFamily="34" charset="0"/>
              <a:buChar char="•"/>
            </a:pPr>
            <a:r>
              <a:rPr lang="en-US" sz="2200" dirty="0"/>
              <a:t>Test prioritization</a:t>
            </a:r>
          </a:p>
        </p:txBody>
      </p:sp>
    </p:spTree>
    <p:extLst>
      <p:ext uri="{BB962C8B-B14F-4D97-AF65-F5344CB8AC3E}">
        <p14:creationId xmlns:p14="http://schemas.microsoft.com/office/powerpoint/2010/main" val="1880309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23</a:t>
            </a:fld>
            <a:endParaRPr lang="en-US" dirty="0"/>
          </a:p>
        </p:txBody>
      </p:sp>
      <p:sp>
        <p:nvSpPr>
          <p:cNvPr id="3" name="Text Placeholder 2"/>
          <p:cNvSpPr>
            <a:spLocks noGrp="1"/>
          </p:cNvSpPr>
          <p:nvPr>
            <p:ph type="body" sz="quarter" idx="12"/>
          </p:nvPr>
        </p:nvSpPr>
        <p:spPr>
          <a:xfrm>
            <a:off x="302684" y="1112109"/>
            <a:ext cx="10178797" cy="4981786"/>
          </a:xfrm>
        </p:spPr>
        <p:txBody>
          <a:bodyPr/>
          <a:lstStyle/>
          <a:p>
            <a:pPr marL="342900" indent="-342900">
              <a:buFont typeface="Arial" panose="020B0604020202020204" pitchFamily="34" charset="0"/>
              <a:buChar char="•"/>
            </a:pPr>
            <a:r>
              <a:rPr lang="en-US" sz="2200" dirty="0"/>
              <a:t>System Testing (ST) is a black box testing technique performed to evaluate the complete system the system's compliance against specified requirements. </a:t>
            </a:r>
          </a:p>
          <a:p>
            <a:pPr marL="342900" indent="-342900">
              <a:buFont typeface="Arial" panose="020B0604020202020204" pitchFamily="34" charset="0"/>
              <a:buChar char="•"/>
            </a:pPr>
            <a:r>
              <a:rPr lang="en-US" sz="2200" dirty="0"/>
              <a:t>In System testing, the functionalities of the system are tested from an end-to-end perspective.</a:t>
            </a:r>
          </a:p>
          <a:p>
            <a:pPr marL="800100" lvl="1" indent="-342900">
              <a:buFont typeface="Arial" panose="020B0604020202020204" pitchFamily="34" charset="0"/>
              <a:buChar char="•"/>
            </a:pPr>
            <a:r>
              <a:rPr lang="en-US" sz="2200" dirty="0"/>
              <a:t>Functionality</a:t>
            </a:r>
          </a:p>
          <a:p>
            <a:pPr marL="800100" lvl="1" indent="-342900">
              <a:buFont typeface="Arial" panose="020B0604020202020204" pitchFamily="34" charset="0"/>
              <a:buChar char="•"/>
            </a:pPr>
            <a:r>
              <a:rPr lang="en-US" sz="2200" dirty="0"/>
              <a:t>Performance</a:t>
            </a:r>
          </a:p>
          <a:p>
            <a:pPr marL="800100" lvl="1" indent="-342900">
              <a:buFont typeface="Arial" panose="020B0604020202020204" pitchFamily="34" charset="0"/>
              <a:buChar char="•"/>
            </a:pPr>
            <a:r>
              <a:rPr lang="en-US" sz="2200" dirty="0"/>
              <a:t>Scalability</a:t>
            </a:r>
          </a:p>
          <a:p>
            <a:pPr marL="800100" lvl="1" indent="-342900">
              <a:buFont typeface="Arial" panose="020B0604020202020204" pitchFamily="34" charset="0"/>
              <a:buChar char="•"/>
            </a:pPr>
            <a:r>
              <a:rPr lang="en-US" sz="2200" dirty="0"/>
              <a:t>Stress</a:t>
            </a:r>
          </a:p>
          <a:p>
            <a:pPr marL="800100" lvl="1" indent="-342900">
              <a:buFont typeface="Arial" panose="020B0604020202020204" pitchFamily="34" charset="0"/>
              <a:buChar char="•"/>
            </a:pPr>
            <a:r>
              <a:rPr lang="en-US" sz="2200" dirty="0"/>
              <a:t>Reliability</a:t>
            </a:r>
          </a:p>
        </p:txBody>
      </p:sp>
      <p:sp>
        <p:nvSpPr>
          <p:cNvPr id="4" name="Title 3"/>
          <p:cNvSpPr>
            <a:spLocks noGrp="1"/>
          </p:cNvSpPr>
          <p:nvPr>
            <p:ph type="title"/>
          </p:nvPr>
        </p:nvSpPr>
        <p:spPr/>
        <p:txBody>
          <a:bodyPr/>
          <a:lstStyle/>
          <a:p>
            <a:r>
              <a:rPr lang="en-US" dirty="0"/>
              <a:t>System Testing</a:t>
            </a:r>
          </a:p>
        </p:txBody>
      </p:sp>
      <p:pic>
        <p:nvPicPr>
          <p:cNvPr id="5" name="Picture 4"/>
          <p:cNvPicPr>
            <a:picLocks noChangeAspect="1"/>
          </p:cNvPicPr>
          <p:nvPr/>
        </p:nvPicPr>
        <p:blipFill>
          <a:blip r:embed="rId2"/>
          <a:stretch>
            <a:fillRect/>
          </a:stretch>
        </p:blipFill>
        <p:spPr>
          <a:xfrm>
            <a:off x="5569097" y="3079529"/>
            <a:ext cx="4237054" cy="2899928"/>
          </a:xfrm>
          <a:prstGeom prst="rect">
            <a:avLst/>
          </a:prstGeom>
        </p:spPr>
      </p:pic>
      <p:sp>
        <p:nvSpPr>
          <p:cNvPr id="6" name="Rectangle 5"/>
          <p:cNvSpPr/>
          <p:nvPr/>
        </p:nvSpPr>
        <p:spPr>
          <a:xfrm>
            <a:off x="2492393" y="6115670"/>
            <a:ext cx="7577959" cy="461665"/>
          </a:xfrm>
          <a:prstGeom prst="rect">
            <a:avLst/>
          </a:prstGeom>
        </p:spPr>
        <p:txBody>
          <a:bodyPr wrap="square">
            <a:spAutoFit/>
          </a:bodyPr>
          <a:lstStyle/>
          <a:p>
            <a:r>
              <a:rPr lang="en-US" sz="1200" dirty="0">
                <a:hlinkClick r:id="rId3"/>
              </a:rPr>
              <a:t>http://www.softwaretestinggenius.com/all-about-system-testing-an-important-part-of-our-software-testing-effort</a:t>
            </a:r>
            <a:endParaRPr lang="en-US" sz="1200" dirty="0"/>
          </a:p>
          <a:p>
            <a:endParaRPr lang="en-US" sz="1200" dirty="0"/>
          </a:p>
        </p:txBody>
      </p:sp>
    </p:spTree>
    <p:extLst>
      <p:ext uri="{BB962C8B-B14F-4D97-AF65-F5344CB8AC3E}">
        <p14:creationId xmlns:p14="http://schemas.microsoft.com/office/powerpoint/2010/main" val="908621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24</a:t>
            </a:fld>
            <a:endParaRPr lang="en-US" dirty="0"/>
          </a:p>
        </p:txBody>
      </p:sp>
      <p:sp>
        <p:nvSpPr>
          <p:cNvPr id="3" name="Text Placeholder 2"/>
          <p:cNvSpPr>
            <a:spLocks noGrp="1"/>
          </p:cNvSpPr>
          <p:nvPr>
            <p:ph type="body" sz="quarter" idx="12"/>
          </p:nvPr>
        </p:nvSpPr>
        <p:spPr>
          <a:xfrm>
            <a:off x="1012129" y="1271321"/>
            <a:ext cx="8486713" cy="1820277"/>
          </a:xfrm>
        </p:spPr>
        <p:txBody>
          <a:bodyPr/>
          <a:lstStyle/>
          <a:p>
            <a:r>
              <a:rPr lang="en-US" sz="2200" dirty="0"/>
              <a:t>Formal testing with respect to </a:t>
            </a:r>
            <a:r>
              <a:rPr lang="en-US" sz="2200" b="1" dirty="0">
                <a:solidFill>
                  <a:srgbClr val="C00000"/>
                </a:solidFill>
              </a:rPr>
              <a:t>user needs</a:t>
            </a:r>
            <a:r>
              <a:rPr lang="en-US" sz="2200" dirty="0"/>
              <a:t>, requirements, and business processes conducted to determine  whether or not a system satisfies the acceptance criteria and to enable the user, customers or other authorized entity to determine whether to accept the system.</a:t>
            </a:r>
          </a:p>
        </p:txBody>
      </p:sp>
      <p:sp>
        <p:nvSpPr>
          <p:cNvPr id="4" name="Title 3"/>
          <p:cNvSpPr>
            <a:spLocks noGrp="1"/>
          </p:cNvSpPr>
          <p:nvPr>
            <p:ph type="title"/>
          </p:nvPr>
        </p:nvSpPr>
        <p:spPr/>
        <p:txBody>
          <a:bodyPr/>
          <a:lstStyle/>
          <a:p>
            <a:r>
              <a:rPr lang="en-US" dirty="0"/>
              <a:t>Acceptance Testing</a:t>
            </a:r>
          </a:p>
        </p:txBody>
      </p:sp>
      <p:sp>
        <p:nvSpPr>
          <p:cNvPr id="5" name="Rectangle 4"/>
          <p:cNvSpPr/>
          <p:nvPr/>
        </p:nvSpPr>
        <p:spPr>
          <a:xfrm>
            <a:off x="6569224" y="5845959"/>
            <a:ext cx="6526588" cy="430887"/>
          </a:xfrm>
          <a:prstGeom prst="rect">
            <a:avLst/>
          </a:prstGeom>
        </p:spPr>
        <p:txBody>
          <a:bodyPr wrap="square">
            <a:spAutoFit/>
          </a:bodyPr>
          <a:lstStyle/>
          <a:p>
            <a:r>
              <a:rPr lang="en-US" sz="1100" dirty="0">
                <a:hlinkClick r:id="rId2"/>
              </a:rPr>
              <a:t>http://softwaretestingfundamentals.com/acceptance-testing/</a:t>
            </a:r>
            <a:endParaRPr lang="en-US" sz="1100" dirty="0"/>
          </a:p>
          <a:p>
            <a:endParaRPr lang="en-US" sz="1100" dirty="0"/>
          </a:p>
        </p:txBody>
      </p:sp>
      <p:pic>
        <p:nvPicPr>
          <p:cNvPr id="6" name="Picture 5"/>
          <p:cNvPicPr>
            <a:picLocks noChangeAspect="1"/>
          </p:cNvPicPr>
          <p:nvPr/>
        </p:nvPicPr>
        <p:blipFill>
          <a:blip r:embed="rId3"/>
          <a:stretch>
            <a:fillRect/>
          </a:stretch>
        </p:blipFill>
        <p:spPr>
          <a:xfrm>
            <a:off x="7207455" y="3321269"/>
            <a:ext cx="2496236" cy="2496236"/>
          </a:xfrm>
          <a:prstGeom prst="rect">
            <a:avLst/>
          </a:prstGeom>
        </p:spPr>
      </p:pic>
    </p:spTree>
    <p:extLst>
      <p:ext uri="{BB962C8B-B14F-4D97-AF65-F5344CB8AC3E}">
        <p14:creationId xmlns:p14="http://schemas.microsoft.com/office/powerpoint/2010/main" val="924370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25</a:t>
            </a:fld>
            <a:endParaRPr lang="en-US" dirty="0"/>
          </a:p>
        </p:txBody>
      </p:sp>
      <p:sp>
        <p:nvSpPr>
          <p:cNvPr id="4" name="Title 3"/>
          <p:cNvSpPr>
            <a:spLocks noGrp="1"/>
          </p:cNvSpPr>
          <p:nvPr>
            <p:ph type="title"/>
          </p:nvPr>
        </p:nvSpPr>
        <p:spPr/>
        <p:txBody>
          <a:bodyPr/>
          <a:lstStyle/>
          <a:p>
            <a:r>
              <a:rPr lang="en-US" dirty="0"/>
              <a:t>Software Testing Comparison</a:t>
            </a:r>
          </a:p>
        </p:txBody>
      </p:sp>
      <p:pic>
        <p:nvPicPr>
          <p:cNvPr id="5" name="Picture 4"/>
          <p:cNvPicPr>
            <a:picLocks noChangeAspect="1"/>
          </p:cNvPicPr>
          <p:nvPr/>
        </p:nvPicPr>
        <p:blipFill>
          <a:blip r:embed="rId2"/>
          <a:stretch>
            <a:fillRect/>
          </a:stretch>
        </p:blipFill>
        <p:spPr>
          <a:xfrm>
            <a:off x="2343150" y="2333625"/>
            <a:ext cx="7505700" cy="2190750"/>
          </a:xfrm>
          <a:prstGeom prst="rect">
            <a:avLst/>
          </a:prstGeom>
        </p:spPr>
      </p:pic>
    </p:spTree>
    <p:extLst>
      <p:ext uri="{BB962C8B-B14F-4D97-AF65-F5344CB8AC3E}">
        <p14:creationId xmlns:p14="http://schemas.microsoft.com/office/powerpoint/2010/main" val="405572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26</a:t>
            </a:fld>
            <a:endParaRPr lang="en-US" dirty="0"/>
          </a:p>
        </p:txBody>
      </p:sp>
      <p:sp>
        <p:nvSpPr>
          <p:cNvPr id="4" name="Title 3"/>
          <p:cNvSpPr>
            <a:spLocks noGrp="1"/>
          </p:cNvSpPr>
          <p:nvPr>
            <p:ph type="title"/>
          </p:nvPr>
        </p:nvSpPr>
        <p:spPr/>
        <p:txBody>
          <a:bodyPr/>
          <a:lstStyle/>
          <a:p>
            <a:r>
              <a:rPr lang="en-US" dirty="0"/>
              <a:t>Traditional Software Testing</a:t>
            </a:r>
          </a:p>
        </p:txBody>
      </p:sp>
      <p:pic>
        <p:nvPicPr>
          <p:cNvPr id="5" name="Picture 4"/>
          <p:cNvPicPr>
            <a:picLocks noChangeAspect="1"/>
          </p:cNvPicPr>
          <p:nvPr/>
        </p:nvPicPr>
        <p:blipFill>
          <a:blip r:embed="rId3"/>
          <a:stretch>
            <a:fillRect/>
          </a:stretch>
        </p:blipFill>
        <p:spPr>
          <a:xfrm>
            <a:off x="2038360" y="1576553"/>
            <a:ext cx="7916379" cy="3716556"/>
          </a:xfrm>
          <a:prstGeom prst="rect">
            <a:avLst/>
          </a:prstGeom>
        </p:spPr>
      </p:pic>
    </p:spTree>
    <p:extLst>
      <p:ext uri="{BB962C8B-B14F-4D97-AF65-F5344CB8AC3E}">
        <p14:creationId xmlns:p14="http://schemas.microsoft.com/office/powerpoint/2010/main" val="1421894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27</a:t>
            </a:fld>
            <a:endParaRPr lang="en-US" dirty="0"/>
          </a:p>
        </p:txBody>
      </p:sp>
      <p:sp>
        <p:nvSpPr>
          <p:cNvPr id="4" name="Title 3"/>
          <p:cNvSpPr>
            <a:spLocks noGrp="1"/>
          </p:cNvSpPr>
          <p:nvPr>
            <p:ph type="title"/>
          </p:nvPr>
        </p:nvSpPr>
        <p:spPr/>
        <p:txBody>
          <a:bodyPr/>
          <a:lstStyle/>
          <a:p>
            <a:r>
              <a:rPr lang="en-US" dirty="0"/>
              <a:t>Traditional Testing Flow</a:t>
            </a:r>
          </a:p>
        </p:txBody>
      </p:sp>
      <p:pic>
        <p:nvPicPr>
          <p:cNvPr id="5" name="Picture 4"/>
          <p:cNvPicPr>
            <a:picLocks noChangeAspect="1"/>
          </p:cNvPicPr>
          <p:nvPr/>
        </p:nvPicPr>
        <p:blipFill rotWithShape="1">
          <a:blip r:embed="rId2"/>
          <a:srcRect t="1917"/>
          <a:stretch/>
        </p:blipFill>
        <p:spPr>
          <a:xfrm>
            <a:off x="2028496" y="1325801"/>
            <a:ext cx="8356217" cy="4549482"/>
          </a:xfrm>
          <a:prstGeom prst="rect">
            <a:avLst/>
          </a:prstGeom>
        </p:spPr>
      </p:pic>
    </p:spTree>
    <p:extLst>
      <p:ext uri="{BB962C8B-B14F-4D97-AF65-F5344CB8AC3E}">
        <p14:creationId xmlns:p14="http://schemas.microsoft.com/office/powerpoint/2010/main" val="2083635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28</a:t>
            </a:fld>
            <a:endParaRPr lang="en-US" dirty="0"/>
          </a:p>
        </p:txBody>
      </p:sp>
      <p:sp>
        <p:nvSpPr>
          <p:cNvPr id="4" name="Title 3"/>
          <p:cNvSpPr>
            <a:spLocks noGrp="1"/>
          </p:cNvSpPr>
          <p:nvPr>
            <p:ph type="title"/>
          </p:nvPr>
        </p:nvSpPr>
        <p:spPr/>
        <p:txBody>
          <a:bodyPr/>
          <a:lstStyle/>
          <a:p>
            <a:r>
              <a:rPr lang="en-US" dirty="0"/>
              <a:t>Traditional Testing</a:t>
            </a:r>
          </a:p>
        </p:txBody>
      </p:sp>
      <p:pic>
        <p:nvPicPr>
          <p:cNvPr id="5" name="Picture 4"/>
          <p:cNvPicPr>
            <a:picLocks noChangeAspect="1"/>
          </p:cNvPicPr>
          <p:nvPr/>
        </p:nvPicPr>
        <p:blipFill>
          <a:blip r:embed="rId2"/>
          <a:stretch>
            <a:fillRect/>
          </a:stretch>
        </p:blipFill>
        <p:spPr>
          <a:xfrm>
            <a:off x="2320687" y="1416762"/>
            <a:ext cx="7165362" cy="2293391"/>
          </a:xfrm>
          <a:prstGeom prst="rect">
            <a:avLst/>
          </a:prstGeom>
        </p:spPr>
      </p:pic>
      <p:sp>
        <p:nvSpPr>
          <p:cNvPr id="6" name="Rectangle 5"/>
          <p:cNvSpPr/>
          <p:nvPr/>
        </p:nvSpPr>
        <p:spPr>
          <a:xfrm>
            <a:off x="2320688" y="3899338"/>
            <a:ext cx="7832305" cy="1785104"/>
          </a:xfrm>
          <a:prstGeom prst="rect">
            <a:avLst/>
          </a:prstGeom>
        </p:spPr>
        <p:txBody>
          <a:bodyPr wrap="square">
            <a:sp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Testing is blocked until development is “complete”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Testing is performed by a separate test team</a:t>
            </a:r>
          </a:p>
          <a:p>
            <a:pPr marL="742950" lvl="1"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Developers might not be trusted to test their own code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Testing schedule may be compressed if development schedule slips</a:t>
            </a:r>
          </a:p>
        </p:txBody>
      </p:sp>
    </p:spTree>
    <p:extLst>
      <p:ext uri="{BB962C8B-B14F-4D97-AF65-F5344CB8AC3E}">
        <p14:creationId xmlns:p14="http://schemas.microsoft.com/office/powerpoint/2010/main" val="6612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29</a:t>
            </a:fld>
            <a:endParaRPr lang="en-US" dirty="0"/>
          </a:p>
        </p:txBody>
      </p:sp>
      <p:sp>
        <p:nvSpPr>
          <p:cNvPr id="3" name="Text Placeholder 2"/>
          <p:cNvSpPr>
            <a:spLocks noGrp="1"/>
          </p:cNvSpPr>
          <p:nvPr>
            <p:ph type="body" sz="quarter" idx="12"/>
          </p:nvPr>
        </p:nvSpPr>
        <p:spPr/>
        <p:txBody>
          <a:bodyPr/>
          <a:lstStyle/>
          <a:p>
            <a:pPr marL="342900" indent="-342900">
              <a:buFont typeface="Arial" panose="020B0604020202020204" pitchFamily="34" charset="0"/>
              <a:buChar char="•"/>
            </a:pPr>
            <a:r>
              <a:rPr lang="en-US" sz="2200" dirty="0"/>
              <a:t>Testing is NOT a separate phase with Agile Methods</a:t>
            </a:r>
          </a:p>
          <a:p>
            <a:pPr marL="800100" lvl="1" indent="-342900">
              <a:buFont typeface="Arial" panose="020B0604020202020204" pitchFamily="34" charset="0"/>
              <a:buChar char="•"/>
            </a:pPr>
            <a:r>
              <a:rPr lang="en-US" sz="2200" dirty="0"/>
              <a:t>Instead, testing is integrated into every step</a:t>
            </a:r>
          </a:p>
          <a:p>
            <a:pPr marL="342900" indent="-342900">
              <a:buFont typeface="Arial" panose="020B0604020202020204" pitchFamily="34" charset="0"/>
              <a:buChar char="•"/>
            </a:pPr>
            <a:r>
              <a:rPr lang="en-US" sz="2200" dirty="0"/>
              <a:t>Focus on </a:t>
            </a:r>
            <a:r>
              <a:rPr lang="en-US" sz="2200" b="1" i="1" dirty="0"/>
              <a:t>automated testing </a:t>
            </a:r>
            <a:r>
              <a:rPr lang="en-US" sz="2200" dirty="0"/>
              <a:t>and </a:t>
            </a:r>
            <a:r>
              <a:rPr lang="en-US" sz="2200" b="1" i="1" dirty="0"/>
              <a:t>continuous integration</a:t>
            </a:r>
          </a:p>
          <a:p>
            <a:pPr marL="800100" lvl="1" indent="-342900">
              <a:buFont typeface="Arial" panose="020B0604020202020204" pitchFamily="34" charset="0"/>
              <a:buChar char="•"/>
            </a:pPr>
            <a:r>
              <a:rPr lang="en-US" sz="2200" dirty="0"/>
              <a:t>Find problems as quickly as possible</a:t>
            </a:r>
          </a:p>
          <a:p>
            <a:pPr marL="800100" lvl="1" indent="-342900">
              <a:buFont typeface="Arial" panose="020B0604020202020204" pitchFamily="34" charset="0"/>
              <a:buChar char="•"/>
            </a:pPr>
            <a:r>
              <a:rPr lang="en-US" sz="2200" dirty="0"/>
              <a:t>Expect frequent changes, so facilitate them</a:t>
            </a:r>
          </a:p>
        </p:txBody>
      </p:sp>
      <p:sp>
        <p:nvSpPr>
          <p:cNvPr id="4" name="Title 3"/>
          <p:cNvSpPr>
            <a:spLocks noGrp="1"/>
          </p:cNvSpPr>
          <p:nvPr>
            <p:ph type="title"/>
          </p:nvPr>
        </p:nvSpPr>
        <p:spPr/>
        <p:txBody>
          <a:bodyPr/>
          <a:lstStyle/>
          <a:p>
            <a:r>
              <a:rPr lang="en-US" dirty="0"/>
              <a:t>Agile Testing</a:t>
            </a:r>
          </a:p>
        </p:txBody>
      </p:sp>
      <p:sp>
        <p:nvSpPr>
          <p:cNvPr id="5" name="TextBox 4"/>
          <p:cNvSpPr txBox="1"/>
          <p:nvPr/>
        </p:nvSpPr>
        <p:spPr>
          <a:xfrm>
            <a:off x="2921877" y="4130566"/>
            <a:ext cx="5806141" cy="492443"/>
          </a:xfrm>
          <a:prstGeom prst="rect">
            <a:avLst/>
          </a:prstGeom>
          <a:noFill/>
        </p:spPr>
        <p:txBody>
          <a:bodyPr wrap="none" rtlCol="0">
            <a:spAutoFit/>
          </a:bodyPr>
          <a:lstStyle/>
          <a:p>
            <a:r>
              <a:rPr lang="en-US" sz="2600" b="1" i="1" dirty="0">
                <a:solidFill>
                  <a:srgbClr val="C00000"/>
                </a:solidFill>
              </a:rPr>
              <a:t>Agile testing is not just a passing phase…</a:t>
            </a:r>
          </a:p>
        </p:txBody>
      </p:sp>
    </p:spTree>
    <p:extLst>
      <p:ext uri="{BB962C8B-B14F-4D97-AF65-F5344CB8AC3E}">
        <p14:creationId xmlns:p14="http://schemas.microsoft.com/office/powerpoint/2010/main" val="22569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C8AF14-2D9E-465C-34BC-100CA89AE387}"/>
              </a:ext>
            </a:extLst>
          </p:cNvPr>
          <p:cNvSpPr>
            <a:spLocks noGrp="1"/>
          </p:cNvSpPr>
          <p:nvPr>
            <p:ph type="sldNum" sz="quarter" idx="13"/>
          </p:nvPr>
        </p:nvSpPr>
        <p:spPr/>
        <p:txBody>
          <a:bodyPr/>
          <a:lstStyle/>
          <a:p>
            <a:fld id="{12342C3A-DD85-7843-B416-BD52AB030D59}" type="slidenum">
              <a:rPr lang="en-US" smtClean="0"/>
              <a:pPr/>
              <a:t>3</a:t>
            </a:fld>
            <a:endParaRPr lang="en-US" dirty="0"/>
          </a:p>
        </p:txBody>
      </p:sp>
      <p:sp>
        <p:nvSpPr>
          <p:cNvPr id="4" name="Title 3">
            <a:extLst>
              <a:ext uri="{FF2B5EF4-FFF2-40B4-BE49-F238E27FC236}">
                <a16:creationId xmlns:a16="http://schemas.microsoft.com/office/drawing/2014/main" id="{7B06FB82-316C-5E3C-EEA6-40F0A77B6353}"/>
              </a:ext>
            </a:extLst>
          </p:cNvPr>
          <p:cNvSpPr>
            <a:spLocks noGrp="1"/>
          </p:cNvSpPr>
          <p:nvPr>
            <p:ph type="title"/>
          </p:nvPr>
        </p:nvSpPr>
        <p:spPr/>
        <p:txBody>
          <a:bodyPr/>
          <a:lstStyle/>
          <a:p>
            <a:r>
              <a:rPr lang="en-US" dirty="0"/>
              <a:t>Today’s Topics</a:t>
            </a:r>
          </a:p>
        </p:txBody>
      </p:sp>
      <p:sp>
        <p:nvSpPr>
          <p:cNvPr id="5" name="Text Placeholder 2">
            <a:extLst>
              <a:ext uri="{FF2B5EF4-FFF2-40B4-BE49-F238E27FC236}">
                <a16:creationId xmlns:a16="http://schemas.microsoft.com/office/drawing/2014/main" id="{B1F6C580-A3FE-59B0-1C3E-34A79748024F}"/>
              </a:ext>
            </a:extLst>
          </p:cNvPr>
          <p:cNvSpPr>
            <a:spLocks noGrp="1"/>
          </p:cNvSpPr>
          <p:nvPr>
            <p:ph type="body" sz="quarter" idx="12"/>
          </p:nvPr>
        </p:nvSpPr>
        <p:spPr>
          <a:xfrm>
            <a:off x="641445" y="1457860"/>
            <a:ext cx="9737787" cy="3428039"/>
          </a:xfrm>
        </p:spPr>
        <p:txBody>
          <a:bodyPr/>
          <a:lstStyle/>
          <a:p>
            <a:pPr marL="342900" indent="-342900">
              <a:buFont typeface="Arial" panose="020B0604020202020204" pitchFamily="34" charset="0"/>
              <a:buChar char="•"/>
            </a:pPr>
            <a:r>
              <a:rPr lang="en-US" sz="2200" dirty="0"/>
              <a:t>Overview of testing</a:t>
            </a:r>
          </a:p>
          <a:p>
            <a:pPr marL="800100" lvl="1" indent="-342900">
              <a:buFont typeface="Arial" panose="020B0604020202020204" pitchFamily="34" charset="0"/>
              <a:buChar char="•"/>
            </a:pPr>
            <a:r>
              <a:rPr lang="en-US" sz="2200" dirty="0"/>
              <a:t>Definition</a:t>
            </a:r>
          </a:p>
          <a:p>
            <a:pPr marL="800100" lvl="1" indent="-342900">
              <a:buFont typeface="Arial" panose="020B0604020202020204" pitchFamily="34" charset="0"/>
              <a:buChar char="•"/>
            </a:pPr>
            <a:r>
              <a:rPr lang="en-US" sz="2200" dirty="0"/>
              <a:t>Testing stages</a:t>
            </a:r>
          </a:p>
          <a:p>
            <a:pPr marL="342900" indent="-342900">
              <a:buFont typeface="Arial" panose="020B0604020202020204" pitchFamily="34" charset="0"/>
              <a:buChar char="•"/>
            </a:pPr>
            <a:r>
              <a:rPr lang="en-US" sz="2200" dirty="0"/>
              <a:t>Comparing testing in traditional plan driven approach and agile approach</a:t>
            </a:r>
          </a:p>
          <a:p>
            <a:pPr marL="342900" indent="-342900">
              <a:buFont typeface="Arial" panose="020B0604020202020204" pitchFamily="34" charset="0"/>
              <a:buChar char="•"/>
            </a:pPr>
            <a:r>
              <a:rPr lang="en-US" sz="2200" dirty="0"/>
              <a:t>Test-First (or Test-Driven) Development</a:t>
            </a:r>
          </a:p>
          <a:p>
            <a:pPr marL="342900" indent="-342900">
              <a:buFont typeface="Arial" panose="020B0604020202020204" pitchFamily="34" charset="0"/>
              <a:buChar char="•"/>
            </a:pPr>
            <a:r>
              <a:rPr lang="en-US" sz="2200" dirty="0"/>
              <a:t>From Test-Driven to Behavior-Driven</a:t>
            </a:r>
          </a:p>
        </p:txBody>
      </p:sp>
    </p:spTree>
    <p:extLst>
      <p:ext uri="{BB962C8B-B14F-4D97-AF65-F5344CB8AC3E}">
        <p14:creationId xmlns:p14="http://schemas.microsoft.com/office/powerpoint/2010/main" val="2782747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30</a:t>
            </a:fld>
            <a:endParaRPr lang="en-US" dirty="0"/>
          </a:p>
        </p:txBody>
      </p:sp>
      <p:sp>
        <p:nvSpPr>
          <p:cNvPr id="3" name="Text Placeholder 2"/>
          <p:cNvSpPr>
            <a:spLocks noGrp="1"/>
          </p:cNvSpPr>
          <p:nvPr>
            <p:ph type="body" sz="quarter" idx="12"/>
          </p:nvPr>
        </p:nvSpPr>
        <p:spPr>
          <a:xfrm>
            <a:off x="1751014" y="1112110"/>
            <a:ext cx="7697787" cy="790263"/>
          </a:xfrm>
        </p:spPr>
        <p:txBody>
          <a:bodyPr>
            <a:normAutofit lnSpcReduction="10000"/>
          </a:bodyPr>
          <a:lstStyle/>
          <a:p>
            <a:r>
              <a:rPr lang="en-US" sz="2200" dirty="0"/>
              <a:t>Integration combines code from multiple developers</a:t>
            </a:r>
          </a:p>
          <a:p>
            <a:r>
              <a:rPr lang="en-US" sz="2200" dirty="0"/>
              <a:t>How frequently? Continuously? Periodically?</a:t>
            </a:r>
          </a:p>
        </p:txBody>
      </p:sp>
      <p:sp>
        <p:nvSpPr>
          <p:cNvPr id="4" name="Title 3"/>
          <p:cNvSpPr>
            <a:spLocks noGrp="1"/>
          </p:cNvSpPr>
          <p:nvPr>
            <p:ph type="title"/>
          </p:nvPr>
        </p:nvSpPr>
        <p:spPr/>
        <p:txBody>
          <a:bodyPr/>
          <a:lstStyle/>
          <a:p>
            <a:r>
              <a:rPr lang="en-US" dirty="0"/>
              <a:t>When to integrate?</a:t>
            </a:r>
          </a:p>
        </p:txBody>
      </p:sp>
      <p:pic>
        <p:nvPicPr>
          <p:cNvPr id="5" name="Picture 4"/>
          <p:cNvPicPr>
            <a:picLocks noChangeAspect="1"/>
          </p:cNvPicPr>
          <p:nvPr/>
        </p:nvPicPr>
        <p:blipFill>
          <a:blip r:embed="rId2"/>
          <a:stretch>
            <a:fillRect/>
          </a:stretch>
        </p:blipFill>
        <p:spPr>
          <a:xfrm>
            <a:off x="2767853" y="2683751"/>
            <a:ext cx="6286500" cy="1847850"/>
          </a:xfrm>
          <a:prstGeom prst="rect">
            <a:avLst/>
          </a:prstGeom>
        </p:spPr>
      </p:pic>
    </p:spTree>
    <p:extLst>
      <p:ext uri="{BB962C8B-B14F-4D97-AF65-F5344CB8AC3E}">
        <p14:creationId xmlns:p14="http://schemas.microsoft.com/office/powerpoint/2010/main" val="2832841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31</a:t>
            </a:fld>
            <a:endParaRPr lang="en-US" dirty="0"/>
          </a:p>
        </p:txBody>
      </p:sp>
      <p:pic>
        <p:nvPicPr>
          <p:cNvPr id="5" name="Picture 4"/>
          <p:cNvPicPr>
            <a:picLocks noChangeAspect="1"/>
          </p:cNvPicPr>
          <p:nvPr/>
        </p:nvPicPr>
        <p:blipFill>
          <a:blip r:embed="rId2"/>
          <a:stretch>
            <a:fillRect/>
          </a:stretch>
        </p:blipFill>
        <p:spPr>
          <a:xfrm>
            <a:off x="1944347" y="2039113"/>
            <a:ext cx="8126004" cy="3734204"/>
          </a:xfrm>
          <a:prstGeom prst="rect">
            <a:avLst/>
          </a:prstGeom>
        </p:spPr>
      </p:pic>
      <p:sp>
        <p:nvSpPr>
          <p:cNvPr id="4" name="Title 3"/>
          <p:cNvSpPr>
            <a:spLocks noGrp="1"/>
          </p:cNvSpPr>
          <p:nvPr>
            <p:ph type="title"/>
          </p:nvPr>
        </p:nvSpPr>
        <p:spPr>
          <a:xfrm>
            <a:off x="1751013" y="418354"/>
            <a:ext cx="8055139" cy="535863"/>
          </a:xfrm>
        </p:spPr>
        <p:txBody>
          <a:bodyPr>
            <a:normAutofit fontScale="90000"/>
          </a:bodyPr>
          <a:lstStyle/>
          <a:p>
            <a:r>
              <a:rPr lang="en-US" dirty="0"/>
              <a:t>Agile Testing Flow: </a:t>
            </a:r>
            <a:br>
              <a:rPr lang="en-US" dirty="0"/>
            </a:br>
            <a:r>
              <a:rPr lang="en-US" dirty="0"/>
              <a:t>Automated and Continuous</a:t>
            </a:r>
          </a:p>
        </p:txBody>
      </p:sp>
    </p:spTree>
    <p:extLst>
      <p:ext uri="{BB962C8B-B14F-4D97-AF65-F5344CB8AC3E}">
        <p14:creationId xmlns:p14="http://schemas.microsoft.com/office/powerpoint/2010/main" val="3682350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32</a:t>
            </a:fld>
            <a:endParaRPr lang="en-US" dirty="0"/>
          </a:p>
        </p:txBody>
      </p:sp>
      <p:sp>
        <p:nvSpPr>
          <p:cNvPr id="4" name="Title 3"/>
          <p:cNvSpPr>
            <a:spLocks noGrp="1"/>
          </p:cNvSpPr>
          <p:nvPr>
            <p:ph type="title"/>
          </p:nvPr>
        </p:nvSpPr>
        <p:spPr/>
        <p:txBody>
          <a:bodyPr/>
          <a:lstStyle/>
          <a:p>
            <a:r>
              <a:rPr lang="en-US" dirty="0"/>
              <a:t>Unit Testing</a:t>
            </a:r>
          </a:p>
        </p:txBody>
      </p:sp>
      <p:graphicFrame>
        <p:nvGraphicFramePr>
          <p:cNvPr id="6" name="Table 5"/>
          <p:cNvGraphicFramePr>
            <a:graphicFrameLocks noGrp="1"/>
          </p:cNvGraphicFramePr>
          <p:nvPr>
            <p:extLst>
              <p:ext uri="{D42A27DB-BD31-4B8C-83A1-F6EECF244321}">
                <p14:modId xmlns:p14="http://schemas.microsoft.com/office/powerpoint/2010/main" val="3868797505"/>
              </p:ext>
            </p:extLst>
          </p:nvPr>
        </p:nvGraphicFramePr>
        <p:xfrm>
          <a:off x="2123091" y="2216805"/>
          <a:ext cx="7863179" cy="2427587"/>
        </p:xfrm>
        <a:graphic>
          <a:graphicData uri="http://schemas.openxmlformats.org/drawingml/2006/table">
            <a:tbl>
              <a:tblPr firstRow="1" bandRow="1">
                <a:tableStyleId>{5C22544A-7EE6-4342-B048-85BDC9FD1C3A}</a:tableStyleId>
              </a:tblPr>
              <a:tblGrid>
                <a:gridCol w="1103587">
                  <a:extLst>
                    <a:ext uri="{9D8B030D-6E8A-4147-A177-3AD203B41FA5}">
                      <a16:colId xmlns:a16="http://schemas.microsoft.com/office/drawing/2014/main" val="2912113566"/>
                    </a:ext>
                  </a:extLst>
                </a:gridCol>
                <a:gridCol w="3237186">
                  <a:extLst>
                    <a:ext uri="{9D8B030D-6E8A-4147-A177-3AD203B41FA5}">
                      <a16:colId xmlns:a16="http://schemas.microsoft.com/office/drawing/2014/main" val="296880824"/>
                    </a:ext>
                  </a:extLst>
                </a:gridCol>
                <a:gridCol w="3522406">
                  <a:extLst>
                    <a:ext uri="{9D8B030D-6E8A-4147-A177-3AD203B41FA5}">
                      <a16:colId xmlns:a16="http://schemas.microsoft.com/office/drawing/2014/main" val="3841928954"/>
                    </a:ext>
                  </a:extLst>
                </a:gridCol>
              </a:tblGrid>
              <a:tr h="337995">
                <a:tc>
                  <a:txBody>
                    <a:bodyPr/>
                    <a:lstStyle/>
                    <a:p>
                      <a:pPr algn="l"/>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dirty="0">
                          <a:solidFill>
                            <a:schemeClr val="tx1"/>
                          </a:solidFill>
                        </a:rPr>
                        <a:t>Traditional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dirty="0">
                          <a:solidFill>
                            <a:schemeClr val="tx1"/>
                          </a:solidFill>
                        </a:rPr>
                        <a:t>Agile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56697868"/>
                  </a:ext>
                </a:extLst>
              </a:tr>
              <a:tr h="591491">
                <a:tc>
                  <a:txBody>
                    <a:bodyPr/>
                    <a:lstStyle/>
                    <a:p>
                      <a:pPr algn="l"/>
                      <a:r>
                        <a:rPr lang="en-US" dirty="0"/>
                        <a:t>Who?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Developers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800" b="0" i="0" u="none" strike="noStrike" kern="1200" baseline="0" dirty="0">
                          <a:solidFill>
                            <a:schemeClr val="dk1"/>
                          </a:solidFill>
                          <a:latin typeface="+mn-lt"/>
                          <a:ea typeface="+mn-ea"/>
                          <a:cs typeface="+mn-cs"/>
                        </a:rPr>
                        <a:t>Developers </a:t>
                      </a:r>
                      <a:r>
                        <a:rPr lang="en-US" sz="1800" b="0" i="0" u="none" strike="noStrike" kern="1200" baseline="0" dirty="0">
                          <a:solidFill>
                            <a:schemeClr val="dk1"/>
                          </a:solidFill>
                          <a:highlight>
                            <a:srgbClr val="FFFF00"/>
                          </a:highlight>
                          <a:latin typeface="+mn-lt"/>
                          <a:ea typeface="+mn-ea"/>
                          <a:cs typeface="+mn-cs"/>
                        </a:rPr>
                        <a:t>using automated</a:t>
                      </a:r>
                    </a:p>
                    <a:p>
                      <a:r>
                        <a:rPr lang="en-US" sz="1800" b="0" i="0" u="none" strike="noStrike" kern="1200" baseline="0" dirty="0">
                          <a:solidFill>
                            <a:schemeClr val="dk1"/>
                          </a:solidFill>
                          <a:highlight>
                            <a:srgbClr val="FFFF00"/>
                          </a:highlight>
                          <a:latin typeface="+mn-lt"/>
                          <a:ea typeface="+mn-ea"/>
                          <a:cs typeface="+mn-cs"/>
                        </a:rPr>
                        <a:t>Testing platforms</a:t>
                      </a:r>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8908679"/>
                  </a:ext>
                </a:extLst>
              </a:tr>
              <a:tr h="591491">
                <a:tc>
                  <a:txBody>
                    <a:bodyPr/>
                    <a:lstStyle/>
                    <a:p>
                      <a:pPr algn="l"/>
                      <a:r>
                        <a:rPr lang="en-US" dirty="0"/>
                        <a:t>What?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New features or bug fixes;</a:t>
                      </a:r>
                    </a:p>
                    <a:p>
                      <a:pPr algn="l"/>
                      <a:r>
                        <a:rPr lang="en-US" sz="1800" b="0" i="0" u="none" strike="noStrike" kern="1200" baseline="0" dirty="0">
                          <a:solidFill>
                            <a:schemeClr val="dk1"/>
                          </a:solidFill>
                          <a:latin typeface="+mn-lt"/>
                          <a:ea typeface="+mn-ea"/>
                          <a:cs typeface="+mn-cs"/>
                        </a:rPr>
                        <a:t>Code/branch coverage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800" b="0" i="0" u="none" strike="noStrike" kern="1200" baseline="0" dirty="0">
                          <a:solidFill>
                            <a:schemeClr val="dk1"/>
                          </a:solidFill>
                          <a:latin typeface="+mn-lt"/>
                          <a:ea typeface="+mn-ea"/>
                          <a:cs typeface="+mn-cs"/>
                        </a:rPr>
                        <a:t>New features or bug fixes</a:t>
                      </a:r>
                    </a:p>
                    <a:p>
                      <a:r>
                        <a:rPr lang="en-US" sz="1800" b="0" i="0" u="none" strike="noStrike" kern="1200" baseline="0" dirty="0">
                          <a:solidFill>
                            <a:schemeClr val="dk1"/>
                          </a:solidFill>
                          <a:latin typeface="+mn-lt"/>
                          <a:ea typeface="+mn-ea"/>
                          <a:cs typeface="+mn-cs"/>
                        </a:rPr>
                        <a:t>code/branch coverage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75672643"/>
                  </a:ext>
                </a:extLst>
              </a:tr>
              <a:tr h="781667">
                <a:tc>
                  <a:txBody>
                    <a:bodyPr/>
                    <a:lstStyle/>
                    <a:p>
                      <a:pPr algn="l"/>
                      <a:r>
                        <a:rPr lang="en-US" dirty="0">
                          <a:highlight>
                            <a:srgbClr val="FFFF00"/>
                          </a:highlight>
                        </a:rPr>
                        <a:t>When?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After code complete;</a:t>
                      </a:r>
                    </a:p>
                    <a:p>
                      <a:pPr algn="l"/>
                      <a:r>
                        <a:rPr lang="en-US" sz="1800" b="0" i="0" u="none" strike="noStrike" kern="1200" baseline="0" dirty="0">
                          <a:solidFill>
                            <a:schemeClr val="dk1"/>
                          </a:solidFill>
                          <a:latin typeface="+mn-lt"/>
                          <a:ea typeface="+mn-ea"/>
                          <a:cs typeface="+mn-cs"/>
                        </a:rPr>
                        <a:t>Before integration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dirty="0"/>
                        <a:t>Tests written before code is written;</a:t>
                      </a:r>
                    </a:p>
                    <a:p>
                      <a:pPr algn="l"/>
                      <a:r>
                        <a:rPr lang="en-US" dirty="0"/>
                        <a:t>Run tests while</a:t>
                      </a:r>
                      <a:r>
                        <a:rPr lang="en-US" baseline="0" dirty="0"/>
                        <a:t> developing code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15425211"/>
                  </a:ext>
                </a:extLst>
              </a:tr>
            </a:tbl>
          </a:graphicData>
        </a:graphic>
      </p:graphicFrame>
    </p:spTree>
    <p:extLst>
      <p:ext uri="{BB962C8B-B14F-4D97-AF65-F5344CB8AC3E}">
        <p14:creationId xmlns:p14="http://schemas.microsoft.com/office/powerpoint/2010/main" val="3034520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33</a:t>
            </a:fld>
            <a:endParaRPr lang="en-US" dirty="0"/>
          </a:p>
        </p:txBody>
      </p:sp>
      <p:sp>
        <p:nvSpPr>
          <p:cNvPr id="4" name="Title 3"/>
          <p:cNvSpPr>
            <a:spLocks noGrp="1"/>
          </p:cNvSpPr>
          <p:nvPr>
            <p:ph type="title"/>
          </p:nvPr>
        </p:nvSpPr>
        <p:spPr/>
        <p:txBody>
          <a:bodyPr/>
          <a:lstStyle/>
          <a:p>
            <a:r>
              <a:rPr lang="en-US" dirty="0"/>
              <a:t>Integration Testing</a:t>
            </a:r>
          </a:p>
        </p:txBody>
      </p:sp>
      <p:graphicFrame>
        <p:nvGraphicFramePr>
          <p:cNvPr id="6" name="Table 5"/>
          <p:cNvGraphicFramePr>
            <a:graphicFrameLocks noGrp="1"/>
          </p:cNvGraphicFramePr>
          <p:nvPr>
            <p:extLst>
              <p:ext uri="{D42A27DB-BD31-4B8C-83A1-F6EECF244321}">
                <p14:modId xmlns:p14="http://schemas.microsoft.com/office/powerpoint/2010/main" val="763034982"/>
              </p:ext>
            </p:extLst>
          </p:nvPr>
        </p:nvGraphicFramePr>
        <p:xfrm>
          <a:off x="2123091" y="2216804"/>
          <a:ext cx="7863179" cy="2560320"/>
        </p:xfrm>
        <a:graphic>
          <a:graphicData uri="http://schemas.openxmlformats.org/drawingml/2006/table">
            <a:tbl>
              <a:tblPr firstRow="1" bandRow="1">
                <a:tableStyleId>{5C22544A-7EE6-4342-B048-85BDC9FD1C3A}</a:tableStyleId>
              </a:tblPr>
              <a:tblGrid>
                <a:gridCol w="1103587">
                  <a:extLst>
                    <a:ext uri="{9D8B030D-6E8A-4147-A177-3AD203B41FA5}">
                      <a16:colId xmlns:a16="http://schemas.microsoft.com/office/drawing/2014/main" val="2912113566"/>
                    </a:ext>
                  </a:extLst>
                </a:gridCol>
                <a:gridCol w="3237186">
                  <a:extLst>
                    <a:ext uri="{9D8B030D-6E8A-4147-A177-3AD203B41FA5}">
                      <a16:colId xmlns:a16="http://schemas.microsoft.com/office/drawing/2014/main" val="296880824"/>
                    </a:ext>
                  </a:extLst>
                </a:gridCol>
                <a:gridCol w="3522406">
                  <a:extLst>
                    <a:ext uri="{9D8B030D-6E8A-4147-A177-3AD203B41FA5}">
                      <a16:colId xmlns:a16="http://schemas.microsoft.com/office/drawing/2014/main" val="3841928954"/>
                    </a:ext>
                  </a:extLst>
                </a:gridCol>
              </a:tblGrid>
              <a:tr h="337995">
                <a:tc>
                  <a:txBody>
                    <a:bodyPr/>
                    <a:lstStyle/>
                    <a:p>
                      <a:pPr algn="l"/>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dirty="0">
                          <a:solidFill>
                            <a:schemeClr val="tx1"/>
                          </a:solidFill>
                        </a:rPr>
                        <a:t>Traditional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dirty="0">
                          <a:solidFill>
                            <a:schemeClr val="tx1"/>
                          </a:solidFill>
                        </a:rPr>
                        <a:t>Agile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56697868"/>
                  </a:ext>
                </a:extLst>
              </a:tr>
              <a:tr h="591491">
                <a:tc>
                  <a:txBody>
                    <a:bodyPr/>
                    <a:lstStyle/>
                    <a:p>
                      <a:pPr algn="l"/>
                      <a:r>
                        <a:rPr lang="en-US" dirty="0"/>
                        <a:t>Who?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Developers and/or testers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800" b="0" i="0" u="none" strike="noStrike" kern="1200" baseline="0" dirty="0">
                          <a:solidFill>
                            <a:schemeClr val="dk1"/>
                          </a:solidFill>
                          <a:latin typeface="+mn-lt"/>
                          <a:ea typeface="+mn-ea"/>
                          <a:cs typeface="+mn-cs"/>
                        </a:rPr>
                        <a:t>Developers </a:t>
                      </a:r>
                      <a:r>
                        <a:rPr lang="en-US" sz="1800" b="0" i="0" u="none" strike="noStrike" kern="1200" baseline="0" dirty="0">
                          <a:solidFill>
                            <a:schemeClr val="dk1"/>
                          </a:solidFill>
                          <a:highlight>
                            <a:srgbClr val="FFFF00"/>
                          </a:highlight>
                          <a:latin typeface="+mn-lt"/>
                          <a:ea typeface="+mn-ea"/>
                          <a:cs typeface="+mn-cs"/>
                        </a:rPr>
                        <a:t>using automated</a:t>
                      </a:r>
                    </a:p>
                    <a:p>
                      <a:r>
                        <a:rPr lang="en-US" sz="1800" b="0" i="0" u="none" strike="noStrike" kern="1200" baseline="0" dirty="0">
                          <a:solidFill>
                            <a:schemeClr val="dk1"/>
                          </a:solidFill>
                          <a:highlight>
                            <a:srgbClr val="FFFF00"/>
                          </a:highlight>
                          <a:latin typeface="+mn-lt"/>
                          <a:ea typeface="+mn-ea"/>
                          <a:cs typeface="+mn-cs"/>
                        </a:rPr>
                        <a:t>testing platforms</a:t>
                      </a:r>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8908679"/>
                  </a:ext>
                </a:extLst>
              </a:tr>
              <a:tr h="591491">
                <a:tc>
                  <a:txBody>
                    <a:bodyPr/>
                    <a:lstStyle/>
                    <a:p>
                      <a:pPr algn="l"/>
                      <a:r>
                        <a:rPr lang="en-US" dirty="0">
                          <a:highlight>
                            <a:srgbClr val="FFFF00"/>
                          </a:highlight>
                        </a:rPr>
                        <a:t>What?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Test multiple modules from potentially different developers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800" b="0" i="0" u="none" strike="noStrike" kern="1200" baseline="0" dirty="0">
                          <a:solidFill>
                            <a:schemeClr val="dk1"/>
                          </a:solidFill>
                          <a:latin typeface="+mn-lt"/>
                          <a:ea typeface="+mn-ea"/>
                          <a:cs typeface="+mn-cs"/>
                        </a:rPr>
                        <a:t>Test all modules from all developers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75672643"/>
                  </a:ext>
                </a:extLst>
              </a:tr>
              <a:tr h="781667">
                <a:tc>
                  <a:txBody>
                    <a:bodyPr/>
                    <a:lstStyle/>
                    <a:p>
                      <a:pPr algn="l"/>
                      <a:r>
                        <a:rPr lang="en-US" dirty="0">
                          <a:highlight>
                            <a:srgbClr val="FFFF00"/>
                          </a:highlight>
                        </a:rPr>
                        <a:t>When?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After unit test is complete on relevant modules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dirty="0"/>
                        <a:t>Continuously: at least once per day</a:t>
                      </a:r>
                      <a:r>
                        <a:rPr lang="en-US" baseline="0" dirty="0"/>
                        <a:t> if not on every code check in using existing tests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15425211"/>
                  </a:ext>
                </a:extLst>
              </a:tr>
            </a:tbl>
          </a:graphicData>
        </a:graphic>
      </p:graphicFrame>
    </p:spTree>
    <p:extLst>
      <p:ext uri="{BB962C8B-B14F-4D97-AF65-F5344CB8AC3E}">
        <p14:creationId xmlns:p14="http://schemas.microsoft.com/office/powerpoint/2010/main" val="2467277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34</a:t>
            </a:fld>
            <a:endParaRPr lang="en-US" dirty="0"/>
          </a:p>
        </p:txBody>
      </p:sp>
      <p:sp>
        <p:nvSpPr>
          <p:cNvPr id="4" name="Title 3"/>
          <p:cNvSpPr>
            <a:spLocks noGrp="1"/>
          </p:cNvSpPr>
          <p:nvPr>
            <p:ph type="title"/>
          </p:nvPr>
        </p:nvSpPr>
        <p:spPr/>
        <p:txBody>
          <a:bodyPr/>
          <a:lstStyle/>
          <a:p>
            <a:r>
              <a:rPr lang="en-US" dirty="0"/>
              <a:t>Regression Testing</a:t>
            </a:r>
          </a:p>
        </p:txBody>
      </p:sp>
      <p:graphicFrame>
        <p:nvGraphicFramePr>
          <p:cNvPr id="6" name="Table 5"/>
          <p:cNvGraphicFramePr>
            <a:graphicFrameLocks noGrp="1"/>
          </p:cNvGraphicFramePr>
          <p:nvPr>
            <p:extLst>
              <p:ext uri="{D42A27DB-BD31-4B8C-83A1-F6EECF244321}">
                <p14:modId xmlns:p14="http://schemas.microsoft.com/office/powerpoint/2010/main" val="2813805108"/>
              </p:ext>
            </p:extLst>
          </p:nvPr>
        </p:nvGraphicFramePr>
        <p:xfrm>
          <a:off x="2123091" y="2216805"/>
          <a:ext cx="7863179" cy="2427587"/>
        </p:xfrm>
        <a:graphic>
          <a:graphicData uri="http://schemas.openxmlformats.org/drawingml/2006/table">
            <a:tbl>
              <a:tblPr firstRow="1" bandRow="1">
                <a:tableStyleId>{5C22544A-7EE6-4342-B048-85BDC9FD1C3A}</a:tableStyleId>
              </a:tblPr>
              <a:tblGrid>
                <a:gridCol w="1103587">
                  <a:extLst>
                    <a:ext uri="{9D8B030D-6E8A-4147-A177-3AD203B41FA5}">
                      <a16:colId xmlns:a16="http://schemas.microsoft.com/office/drawing/2014/main" val="2912113566"/>
                    </a:ext>
                  </a:extLst>
                </a:gridCol>
                <a:gridCol w="3237186">
                  <a:extLst>
                    <a:ext uri="{9D8B030D-6E8A-4147-A177-3AD203B41FA5}">
                      <a16:colId xmlns:a16="http://schemas.microsoft.com/office/drawing/2014/main" val="296880824"/>
                    </a:ext>
                  </a:extLst>
                </a:gridCol>
                <a:gridCol w="3522406">
                  <a:extLst>
                    <a:ext uri="{9D8B030D-6E8A-4147-A177-3AD203B41FA5}">
                      <a16:colId xmlns:a16="http://schemas.microsoft.com/office/drawing/2014/main" val="3841928954"/>
                    </a:ext>
                  </a:extLst>
                </a:gridCol>
              </a:tblGrid>
              <a:tr h="337995">
                <a:tc>
                  <a:txBody>
                    <a:bodyPr/>
                    <a:lstStyle/>
                    <a:p>
                      <a:pPr algn="l"/>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dirty="0">
                          <a:solidFill>
                            <a:schemeClr val="tx1"/>
                          </a:solidFill>
                        </a:rPr>
                        <a:t>Traditional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dirty="0">
                          <a:solidFill>
                            <a:schemeClr val="tx1"/>
                          </a:solidFill>
                        </a:rPr>
                        <a:t>Agile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56697868"/>
                  </a:ext>
                </a:extLst>
              </a:tr>
              <a:tr h="591491">
                <a:tc>
                  <a:txBody>
                    <a:bodyPr/>
                    <a:lstStyle/>
                    <a:p>
                      <a:pPr algn="l"/>
                      <a:r>
                        <a:rPr lang="en-US" dirty="0">
                          <a:highlight>
                            <a:srgbClr val="FFFF00"/>
                          </a:highlight>
                        </a:rPr>
                        <a:t>Who?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Testers (Not the developers)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800" b="0" i="0" u="none" strike="noStrike" kern="1200" baseline="0" dirty="0">
                          <a:solidFill>
                            <a:schemeClr val="dk1"/>
                          </a:solidFill>
                          <a:latin typeface="+mn-lt"/>
                          <a:ea typeface="+mn-ea"/>
                          <a:cs typeface="+mn-cs"/>
                        </a:rPr>
                        <a:t>Developers </a:t>
                      </a:r>
                      <a:r>
                        <a:rPr lang="en-US" sz="1800" b="0" i="0" u="none" strike="noStrike" kern="1200" baseline="0" dirty="0">
                          <a:solidFill>
                            <a:schemeClr val="dk1"/>
                          </a:solidFill>
                          <a:highlight>
                            <a:srgbClr val="FFFF00"/>
                          </a:highlight>
                          <a:latin typeface="+mn-lt"/>
                          <a:ea typeface="+mn-ea"/>
                          <a:cs typeface="+mn-cs"/>
                        </a:rPr>
                        <a:t>using automated</a:t>
                      </a:r>
                    </a:p>
                    <a:p>
                      <a:r>
                        <a:rPr lang="en-US" sz="1800" b="0" i="0" u="none" strike="noStrike" kern="1200" baseline="0" dirty="0">
                          <a:solidFill>
                            <a:schemeClr val="dk1"/>
                          </a:solidFill>
                          <a:highlight>
                            <a:srgbClr val="FFFF00"/>
                          </a:highlight>
                          <a:latin typeface="+mn-lt"/>
                          <a:ea typeface="+mn-ea"/>
                          <a:cs typeface="+mn-cs"/>
                        </a:rPr>
                        <a:t>testing platforms</a:t>
                      </a:r>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8908679"/>
                  </a:ext>
                </a:extLst>
              </a:tr>
              <a:tr h="591491">
                <a:tc>
                  <a:txBody>
                    <a:bodyPr/>
                    <a:lstStyle/>
                    <a:p>
                      <a:pPr algn="l"/>
                      <a:r>
                        <a:rPr lang="en-US" dirty="0">
                          <a:highlight>
                            <a:srgbClr val="FFFF00"/>
                          </a:highlight>
                        </a:rPr>
                        <a:t>What?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Integrated modules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800" b="0" i="0" u="none" strike="noStrike" kern="1200" baseline="0" dirty="0">
                          <a:solidFill>
                            <a:schemeClr val="dk1"/>
                          </a:solidFill>
                          <a:latin typeface="+mn-lt"/>
                          <a:ea typeface="+mn-ea"/>
                          <a:cs typeface="+mn-cs"/>
                        </a:rPr>
                        <a:t>Entire system or selected components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75672643"/>
                  </a:ext>
                </a:extLst>
              </a:tr>
              <a:tr h="781667">
                <a:tc>
                  <a:txBody>
                    <a:bodyPr/>
                    <a:lstStyle/>
                    <a:p>
                      <a:pPr algn="l"/>
                      <a:r>
                        <a:rPr lang="en-US" dirty="0"/>
                        <a:t>When?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After changes to code for bug fixes or new features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dirty="0"/>
                        <a:t>After changes to code for bug fixes</a:t>
                      </a:r>
                      <a:r>
                        <a:rPr lang="en-US" baseline="0" dirty="0"/>
                        <a:t> or new features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15425211"/>
                  </a:ext>
                </a:extLst>
              </a:tr>
            </a:tbl>
          </a:graphicData>
        </a:graphic>
      </p:graphicFrame>
    </p:spTree>
    <p:extLst>
      <p:ext uri="{BB962C8B-B14F-4D97-AF65-F5344CB8AC3E}">
        <p14:creationId xmlns:p14="http://schemas.microsoft.com/office/powerpoint/2010/main" val="3066570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35</a:t>
            </a:fld>
            <a:endParaRPr lang="en-US" dirty="0"/>
          </a:p>
        </p:txBody>
      </p:sp>
      <p:sp>
        <p:nvSpPr>
          <p:cNvPr id="4" name="Title 3"/>
          <p:cNvSpPr>
            <a:spLocks noGrp="1"/>
          </p:cNvSpPr>
          <p:nvPr>
            <p:ph type="title"/>
          </p:nvPr>
        </p:nvSpPr>
        <p:spPr/>
        <p:txBody>
          <a:bodyPr/>
          <a:lstStyle/>
          <a:p>
            <a:r>
              <a:rPr lang="en-US" dirty="0"/>
              <a:t>System Testing</a:t>
            </a:r>
          </a:p>
        </p:txBody>
      </p:sp>
      <p:graphicFrame>
        <p:nvGraphicFramePr>
          <p:cNvPr id="6" name="Table 5"/>
          <p:cNvGraphicFramePr>
            <a:graphicFrameLocks noGrp="1"/>
          </p:cNvGraphicFramePr>
          <p:nvPr>
            <p:extLst>
              <p:ext uri="{D42A27DB-BD31-4B8C-83A1-F6EECF244321}">
                <p14:modId xmlns:p14="http://schemas.microsoft.com/office/powerpoint/2010/main" val="1807346564"/>
              </p:ext>
            </p:extLst>
          </p:nvPr>
        </p:nvGraphicFramePr>
        <p:xfrm>
          <a:off x="2123091" y="2216804"/>
          <a:ext cx="7863179" cy="2834640"/>
        </p:xfrm>
        <a:graphic>
          <a:graphicData uri="http://schemas.openxmlformats.org/drawingml/2006/table">
            <a:tbl>
              <a:tblPr firstRow="1" bandRow="1">
                <a:tableStyleId>{5C22544A-7EE6-4342-B048-85BDC9FD1C3A}</a:tableStyleId>
              </a:tblPr>
              <a:tblGrid>
                <a:gridCol w="1103587">
                  <a:extLst>
                    <a:ext uri="{9D8B030D-6E8A-4147-A177-3AD203B41FA5}">
                      <a16:colId xmlns:a16="http://schemas.microsoft.com/office/drawing/2014/main" val="2912113566"/>
                    </a:ext>
                  </a:extLst>
                </a:gridCol>
                <a:gridCol w="3237186">
                  <a:extLst>
                    <a:ext uri="{9D8B030D-6E8A-4147-A177-3AD203B41FA5}">
                      <a16:colId xmlns:a16="http://schemas.microsoft.com/office/drawing/2014/main" val="296880824"/>
                    </a:ext>
                  </a:extLst>
                </a:gridCol>
                <a:gridCol w="3522406">
                  <a:extLst>
                    <a:ext uri="{9D8B030D-6E8A-4147-A177-3AD203B41FA5}">
                      <a16:colId xmlns:a16="http://schemas.microsoft.com/office/drawing/2014/main" val="3841928954"/>
                    </a:ext>
                  </a:extLst>
                </a:gridCol>
              </a:tblGrid>
              <a:tr h="337995">
                <a:tc>
                  <a:txBody>
                    <a:bodyPr/>
                    <a:lstStyle/>
                    <a:p>
                      <a:pPr algn="l"/>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dirty="0">
                          <a:solidFill>
                            <a:schemeClr val="tx1"/>
                          </a:solidFill>
                        </a:rPr>
                        <a:t>Traditional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dirty="0">
                          <a:solidFill>
                            <a:schemeClr val="tx1"/>
                          </a:solidFill>
                        </a:rPr>
                        <a:t>Agile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56697868"/>
                  </a:ext>
                </a:extLst>
              </a:tr>
              <a:tr h="591491">
                <a:tc>
                  <a:txBody>
                    <a:bodyPr/>
                    <a:lstStyle/>
                    <a:p>
                      <a:pPr algn="l"/>
                      <a:r>
                        <a:rPr lang="en-US" dirty="0">
                          <a:highlight>
                            <a:srgbClr val="FFFF00"/>
                          </a:highlight>
                        </a:rPr>
                        <a:t>Who?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System Test Team (not the developers)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800" b="0" i="0" u="none" strike="noStrike" kern="1200" baseline="0" dirty="0">
                          <a:solidFill>
                            <a:schemeClr val="dk1"/>
                          </a:solidFill>
                          <a:latin typeface="+mn-lt"/>
                          <a:ea typeface="+mn-ea"/>
                          <a:cs typeface="+mn-cs"/>
                        </a:rPr>
                        <a:t>Developers </a:t>
                      </a:r>
                      <a:r>
                        <a:rPr lang="en-US" sz="1800" b="0" i="0" u="none" strike="noStrike" kern="1200" baseline="0" dirty="0">
                          <a:solidFill>
                            <a:schemeClr val="dk1"/>
                          </a:solidFill>
                          <a:highlight>
                            <a:srgbClr val="FFFF00"/>
                          </a:highlight>
                          <a:latin typeface="+mn-lt"/>
                          <a:ea typeface="+mn-ea"/>
                          <a:cs typeface="+mn-cs"/>
                        </a:rPr>
                        <a:t>using automated</a:t>
                      </a:r>
                    </a:p>
                    <a:p>
                      <a:r>
                        <a:rPr lang="en-US" sz="1800" b="0" i="0" u="none" strike="noStrike" kern="1200" baseline="0" dirty="0">
                          <a:solidFill>
                            <a:schemeClr val="dk1"/>
                          </a:solidFill>
                          <a:highlight>
                            <a:srgbClr val="FFFF00"/>
                          </a:highlight>
                          <a:latin typeface="+mn-lt"/>
                          <a:ea typeface="+mn-ea"/>
                          <a:cs typeface="+mn-cs"/>
                        </a:rPr>
                        <a:t>testing platforms</a:t>
                      </a:r>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8908679"/>
                  </a:ext>
                </a:extLst>
              </a:tr>
              <a:tr h="591491">
                <a:tc>
                  <a:txBody>
                    <a:bodyPr/>
                    <a:lstStyle/>
                    <a:p>
                      <a:pPr algn="l"/>
                      <a:r>
                        <a:rPr lang="en-US" dirty="0"/>
                        <a:t>What?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Test complete system</a:t>
                      </a:r>
                    </a:p>
                    <a:p>
                      <a:pPr algn="l"/>
                      <a:r>
                        <a:rPr lang="en-US" sz="1800" b="0" i="0" u="none" strike="noStrike" kern="1200" baseline="0" dirty="0">
                          <a:solidFill>
                            <a:schemeClr val="dk1"/>
                          </a:solidFill>
                          <a:latin typeface="+mn-lt"/>
                          <a:ea typeface="+mn-ea"/>
                          <a:cs typeface="+mn-cs"/>
                        </a:rPr>
                        <a:t>Performance, security, stress testing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800" b="0" i="0" u="none" strike="noStrike" kern="1200" baseline="0" dirty="0">
                          <a:solidFill>
                            <a:schemeClr val="dk1"/>
                          </a:solidFill>
                          <a:latin typeface="+mn-lt"/>
                          <a:ea typeface="+mn-ea"/>
                          <a:cs typeface="+mn-cs"/>
                        </a:rPr>
                        <a:t>Test complete system</a:t>
                      </a:r>
                    </a:p>
                    <a:p>
                      <a:r>
                        <a:rPr lang="en-US" sz="1800" b="0" i="0" u="none" strike="noStrike" kern="1200" baseline="0" dirty="0">
                          <a:solidFill>
                            <a:schemeClr val="dk1"/>
                          </a:solidFill>
                          <a:latin typeface="+mn-lt"/>
                          <a:ea typeface="+mn-ea"/>
                          <a:cs typeface="+mn-cs"/>
                        </a:rPr>
                        <a:t>Performance, security, stress testing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75672643"/>
                  </a:ext>
                </a:extLst>
              </a:tr>
              <a:tr h="781667">
                <a:tc>
                  <a:txBody>
                    <a:bodyPr/>
                    <a:lstStyle/>
                    <a:p>
                      <a:pPr algn="l"/>
                      <a:r>
                        <a:rPr lang="en-US" dirty="0">
                          <a:highlight>
                            <a:srgbClr val="FFFF00"/>
                          </a:highlight>
                        </a:rPr>
                        <a:t>When?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After all code modules are complete and tested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dirty="0">
                          <a:highlight>
                            <a:srgbClr val="FFFF00"/>
                          </a:highlight>
                        </a:rPr>
                        <a:t>Optional: </a:t>
                      </a:r>
                      <a:r>
                        <a:rPr lang="en-US" dirty="0"/>
                        <a:t>may be done before product release cycle after several sprints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15425211"/>
                  </a:ext>
                </a:extLst>
              </a:tr>
            </a:tbl>
          </a:graphicData>
        </a:graphic>
      </p:graphicFrame>
    </p:spTree>
    <p:extLst>
      <p:ext uri="{BB962C8B-B14F-4D97-AF65-F5344CB8AC3E}">
        <p14:creationId xmlns:p14="http://schemas.microsoft.com/office/powerpoint/2010/main" val="838939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36</a:t>
            </a:fld>
            <a:endParaRPr lang="en-US" dirty="0"/>
          </a:p>
        </p:txBody>
      </p:sp>
      <p:sp>
        <p:nvSpPr>
          <p:cNvPr id="4" name="Title 3"/>
          <p:cNvSpPr>
            <a:spLocks noGrp="1"/>
          </p:cNvSpPr>
          <p:nvPr>
            <p:ph type="title"/>
          </p:nvPr>
        </p:nvSpPr>
        <p:spPr/>
        <p:txBody>
          <a:bodyPr/>
          <a:lstStyle/>
          <a:p>
            <a:r>
              <a:rPr lang="en-US" dirty="0"/>
              <a:t>Acceptance Testing</a:t>
            </a:r>
          </a:p>
        </p:txBody>
      </p:sp>
      <p:graphicFrame>
        <p:nvGraphicFramePr>
          <p:cNvPr id="6" name="Table 5"/>
          <p:cNvGraphicFramePr>
            <a:graphicFrameLocks noGrp="1"/>
          </p:cNvGraphicFramePr>
          <p:nvPr>
            <p:extLst>
              <p:ext uri="{D42A27DB-BD31-4B8C-83A1-F6EECF244321}">
                <p14:modId xmlns:p14="http://schemas.microsoft.com/office/powerpoint/2010/main" val="1325077268"/>
              </p:ext>
            </p:extLst>
          </p:nvPr>
        </p:nvGraphicFramePr>
        <p:xfrm>
          <a:off x="2123091" y="2216805"/>
          <a:ext cx="7863179" cy="2653318"/>
        </p:xfrm>
        <a:graphic>
          <a:graphicData uri="http://schemas.openxmlformats.org/drawingml/2006/table">
            <a:tbl>
              <a:tblPr firstRow="1" bandRow="1">
                <a:tableStyleId>{5C22544A-7EE6-4342-B048-85BDC9FD1C3A}</a:tableStyleId>
              </a:tblPr>
              <a:tblGrid>
                <a:gridCol w="1103587">
                  <a:extLst>
                    <a:ext uri="{9D8B030D-6E8A-4147-A177-3AD203B41FA5}">
                      <a16:colId xmlns:a16="http://schemas.microsoft.com/office/drawing/2014/main" val="2912113566"/>
                    </a:ext>
                  </a:extLst>
                </a:gridCol>
                <a:gridCol w="3237186">
                  <a:extLst>
                    <a:ext uri="{9D8B030D-6E8A-4147-A177-3AD203B41FA5}">
                      <a16:colId xmlns:a16="http://schemas.microsoft.com/office/drawing/2014/main" val="296880824"/>
                    </a:ext>
                  </a:extLst>
                </a:gridCol>
                <a:gridCol w="3522406">
                  <a:extLst>
                    <a:ext uri="{9D8B030D-6E8A-4147-A177-3AD203B41FA5}">
                      <a16:colId xmlns:a16="http://schemas.microsoft.com/office/drawing/2014/main" val="3841928954"/>
                    </a:ext>
                  </a:extLst>
                </a:gridCol>
              </a:tblGrid>
              <a:tr h="337995">
                <a:tc>
                  <a:txBody>
                    <a:bodyPr/>
                    <a:lstStyle/>
                    <a:p>
                      <a:pPr algn="l"/>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dirty="0">
                          <a:solidFill>
                            <a:schemeClr val="tx1"/>
                          </a:solidFill>
                        </a:rPr>
                        <a:t>Traditional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dirty="0">
                          <a:solidFill>
                            <a:schemeClr val="tx1"/>
                          </a:solidFill>
                        </a:rPr>
                        <a:t>Agile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856697868"/>
                  </a:ext>
                </a:extLst>
              </a:tr>
              <a:tr h="591491">
                <a:tc>
                  <a:txBody>
                    <a:bodyPr/>
                    <a:lstStyle/>
                    <a:p>
                      <a:pPr algn="l"/>
                      <a:r>
                        <a:rPr lang="en-US" dirty="0">
                          <a:highlight>
                            <a:srgbClr val="FFFF00"/>
                          </a:highlight>
                        </a:rPr>
                        <a:t>Who?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Customer test engineers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800" b="0" i="0" u="none" strike="noStrike" kern="1200" baseline="0" dirty="0">
                          <a:solidFill>
                            <a:schemeClr val="dk1"/>
                          </a:solidFill>
                          <a:latin typeface="+mn-lt"/>
                          <a:ea typeface="+mn-ea"/>
                          <a:cs typeface="+mn-cs"/>
                        </a:rPr>
                        <a:t>Product Owner, Stakeholders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98908679"/>
                  </a:ext>
                </a:extLst>
              </a:tr>
              <a:tr h="591491">
                <a:tc>
                  <a:txBody>
                    <a:bodyPr/>
                    <a:lstStyle/>
                    <a:p>
                      <a:pPr algn="l"/>
                      <a:r>
                        <a:rPr lang="en-US" dirty="0"/>
                        <a:t>What?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Complete system based on requirements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800" b="0" i="0" u="none" strike="noStrike" kern="1200" baseline="0" dirty="0">
                          <a:solidFill>
                            <a:schemeClr val="dk1"/>
                          </a:solidFill>
                          <a:latin typeface="+mn-lt"/>
                          <a:ea typeface="+mn-ea"/>
                          <a:cs typeface="+mn-cs"/>
                        </a:rPr>
                        <a:t>Overall system,</a:t>
                      </a:r>
                    </a:p>
                    <a:p>
                      <a:r>
                        <a:rPr lang="en-US" sz="1800" b="0" i="0" u="none" strike="noStrike" kern="1200" baseline="0" dirty="0">
                          <a:solidFill>
                            <a:schemeClr val="dk1"/>
                          </a:solidFill>
                          <a:latin typeface="+mn-lt"/>
                          <a:ea typeface="+mn-ea"/>
                          <a:cs typeface="+mn-cs"/>
                        </a:rPr>
                        <a:t>Including new features from latest sprint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75672643"/>
                  </a:ext>
                </a:extLst>
              </a:tr>
              <a:tr h="781667">
                <a:tc>
                  <a:txBody>
                    <a:bodyPr/>
                    <a:lstStyle/>
                    <a:p>
                      <a:pPr algn="l"/>
                      <a:r>
                        <a:rPr lang="en-US" dirty="0">
                          <a:highlight>
                            <a:srgbClr val="FFFF00"/>
                          </a:highlight>
                        </a:rPr>
                        <a:t>When?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800" b="0" i="0" u="none" strike="noStrike" kern="1200" baseline="0" dirty="0">
                          <a:solidFill>
                            <a:schemeClr val="dk1"/>
                          </a:solidFill>
                          <a:latin typeface="+mn-lt"/>
                          <a:ea typeface="+mn-ea"/>
                          <a:cs typeface="+mn-cs"/>
                        </a:rPr>
                        <a:t>After system test, frequently before final payment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US" dirty="0"/>
                        <a:t>Sprint Review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15425211"/>
                  </a:ext>
                </a:extLst>
              </a:tr>
            </a:tbl>
          </a:graphicData>
        </a:graphic>
      </p:graphicFrame>
    </p:spTree>
    <p:extLst>
      <p:ext uri="{BB962C8B-B14F-4D97-AF65-F5344CB8AC3E}">
        <p14:creationId xmlns:p14="http://schemas.microsoft.com/office/powerpoint/2010/main" val="245281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37</a:t>
            </a:fld>
            <a:endParaRPr lang="en-US" dirty="0"/>
          </a:p>
        </p:txBody>
      </p:sp>
      <p:sp>
        <p:nvSpPr>
          <p:cNvPr id="3" name="Text Placeholder 2"/>
          <p:cNvSpPr>
            <a:spLocks noGrp="1"/>
          </p:cNvSpPr>
          <p:nvPr>
            <p:ph type="body" sz="quarter" idx="12"/>
          </p:nvPr>
        </p:nvSpPr>
        <p:spPr/>
        <p:txBody>
          <a:bodyPr/>
          <a:lstStyle/>
          <a:p>
            <a:pPr marL="342900" indent="-342900">
              <a:buFont typeface="Arial" panose="020B0604020202020204" pitchFamily="34" charset="0"/>
              <a:buChar char="•"/>
            </a:pPr>
            <a:r>
              <a:rPr lang="en-US" sz="2200" dirty="0"/>
              <a:t>Agile Methods’ focus on automated testing and continuous integration helps to reduce, but doesn’t eliminate bugs found by customers</a:t>
            </a:r>
          </a:p>
          <a:p>
            <a:pPr marL="342900" indent="-342900">
              <a:buFont typeface="Arial" panose="020B0604020202020204" pitchFamily="34" charset="0"/>
              <a:buChar char="•"/>
            </a:pPr>
            <a:r>
              <a:rPr lang="en-US" sz="2200" dirty="0"/>
              <a:t>Scrum adds new features each sprint</a:t>
            </a:r>
          </a:p>
          <a:p>
            <a:pPr marL="800100" lvl="1" indent="-342900">
              <a:buFont typeface="Arial" panose="020B0604020202020204" pitchFamily="34" charset="0"/>
              <a:buChar char="•"/>
            </a:pPr>
            <a:r>
              <a:rPr lang="en-US" sz="2200" dirty="0"/>
              <a:t>How are bugs tracked?</a:t>
            </a:r>
          </a:p>
          <a:p>
            <a:pPr marL="800100" lvl="1" indent="-342900">
              <a:buFont typeface="Arial" panose="020B0604020202020204" pitchFamily="34" charset="0"/>
              <a:buChar char="•"/>
            </a:pPr>
            <a:r>
              <a:rPr lang="en-US" sz="2200" dirty="0"/>
              <a:t>When are bugs fixed?</a:t>
            </a:r>
          </a:p>
          <a:p>
            <a:pPr marL="342900" indent="-342900">
              <a:buFont typeface="Arial" panose="020B0604020202020204" pitchFamily="34" charset="0"/>
              <a:buChar char="•"/>
            </a:pPr>
            <a:r>
              <a:rPr lang="en-US" sz="2200" dirty="0"/>
              <a:t>Add bugs as user stories to the product backlog</a:t>
            </a:r>
          </a:p>
          <a:p>
            <a:pPr marL="800100" lvl="1" indent="-342900">
              <a:buFont typeface="Arial" panose="020B0604020202020204" pitchFamily="34" charset="0"/>
              <a:buChar char="•"/>
            </a:pPr>
            <a:r>
              <a:rPr lang="en-US" sz="2200" dirty="0"/>
              <a:t>Product owner prioritizes new features and bug fixes</a:t>
            </a:r>
          </a:p>
        </p:txBody>
      </p:sp>
      <p:sp>
        <p:nvSpPr>
          <p:cNvPr id="4" name="Title 3"/>
          <p:cNvSpPr>
            <a:spLocks noGrp="1"/>
          </p:cNvSpPr>
          <p:nvPr>
            <p:ph type="title"/>
          </p:nvPr>
        </p:nvSpPr>
        <p:spPr/>
        <p:txBody>
          <a:bodyPr/>
          <a:lstStyle/>
          <a:p>
            <a:r>
              <a:rPr lang="en-US" dirty="0"/>
              <a:t>Customer Bug Reports?</a:t>
            </a:r>
          </a:p>
        </p:txBody>
      </p:sp>
      <p:pic>
        <p:nvPicPr>
          <p:cNvPr id="5" name="Picture 4"/>
          <p:cNvPicPr>
            <a:picLocks noChangeAspect="1"/>
          </p:cNvPicPr>
          <p:nvPr/>
        </p:nvPicPr>
        <p:blipFill>
          <a:blip r:embed="rId2"/>
          <a:stretch>
            <a:fillRect/>
          </a:stretch>
        </p:blipFill>
        <p:spPr>
          <a:xfrm>
            <a:off x="7035001" y="4894306"/>
            <a:ext cx="3035351" cy="1357482"/>
          </a:xfrm>
          <a:prstGeom prst="rect">
            <a:avLst/>
          </a:prstGeom>
        </p:spPr>
      </p:pic>
    </p:spTree>
    <p:extLst>
      <p:ext uri="{BB962C8B-B14F-4D97-AF65-F5344CB8AC3E}">
        <p14:creationId xmlns:p14="http://schemas.microsoft.com/office/powerpoint/2010/main" val="835374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38</a:t>
            </a:fld>
            <a:endParaRPr lang="en-US" dirty="0"/>
          </a:p>
        </p:txBody>
      </p:sp>
      <p:sp>
        <p:nvSpPr>
          <p:cNvPr id="3" name="Text Placeholder 2"/>
          <p:cNvSpPr>
            <a:spLocks noGrp="1"/>
          </p:cNvSpPr>
          <p:nvPr>
            <p:ph type="body" sz="quarter" idx="12"/>
          </p:nvPr>
        </p:nvSpPr>
        <p:spPr>
          <a:xfrm>
            <a:off x="427181" y="1195260"/>
            <a:ext cx="8645383" cy="4467480"/>
          </a:xfrm>
        </p:spPr>
        <p:txBody>
          <a:bodyPr/>
          <a:lstStyle/>
          <a:p>
            <a:pPr marL="342900" indent="-342900">
              <a:buFont typeface="Arial" panose="020B0604020202020204" pitchFamily="34" charset="0"/>
              <a:buChar char="•"/>
            </a:pPr>
            <a:r>
              <a:rPr lang="en-US" sz="2200" dirty="0"/>
              <a:t>Motivation:</a:t>
            </a:r>
          </a:p>
          <a:p>
            <a:pPr marL="800100" lvl="1" indent="-342900">
              <a:buFont typeface="Arial" panose="020B0604020202020204" pitchFamily="34" charset="0"/>
              <a:buChar char="•"/>
            </a:pPr>
            <a:r>
              <a:rPr lang="en-US" sz="2200" dirty="0"/>
              <a:t>Programmers don't write tests because:</a:t>
            </a:r>
          </a:p>
          <a:p>
            <a:pPr marL="1257300" lvl="2" indent="-342900">
              <a:buFont typeface="Arial" panose="020B0604020202020204" pitchFamily="34" charset="0"/>
              <a:buChar char="•"/>
            </a:pPr>
            <a:r>
              <a:rPr lang="en-US" sz="2000" dirty="0"/>
              <a:t>They don't like to</a:t>
            </a:r>
          </a:p>
          <a:p>
            <a:pPr marL="1257300" lvl="2" indent="-342900">
              <a:buFont typeface="Arial" panose="020B0604020202020204" pitchFamily="34" charset="0"/>
              <a:buChar char="•"/>
            </a:pPr>
            <a:r>
              <a:rPr lang="en-US" sz="2000" dirty="0"/>
              <a:t>They don't have time</a:t>
            </a:r>
          </a:p>
          <a:p>
            <a:pPr marL="1257300" lvl="2" indent="-342900">
              <a:buFont typeface="Arial" panose="020B0604020202020204" pitchFamily="34" charset="0"/>
              <a:buChar char="•"/>
            </a:pPr>
            <a:r>
              <a:rPr lang="en-US" sz="2000" dirty="0"/>
              <a:t>They have "more important" things to do</a:t>
            </a:r>
          </a:p>
          <a:p>
            <a:pPr marL="800100" lvl="1" indent="-342900">
              <a:buFont typeface="Arial" panose="020B0604020202020204" pitchFamily="34" charset="0"/>
              <a:buChar char="•"/>
            </a:pPr>
            <a:r>
              <a:rPr lang="en-US" sz="2200" dirty="0"/>
              <a:t>Result:</a:t>
            </a:r>
          </a:p>
          <a:p>
            <a:pPr marL="1257300" lvl="2" indent="-342900">
              <a:buFont typeface="Arial" panose="020B0604020202020204" pitchFamily="34" charset="0"/>
              <a:buChar char="•"/>
            </a:pPr>
            <a:r>
              <a:rPr lang="en-US" sz="2000" dirty="0"/>
              <a:t>Code breaks</a:t>
            </a:r>
          </a:p>
          <a:p>
            <a:pPr marL="1257300" lvl="2" indent="-342900">
              <a:buFont typeface="Arial" panose="020B0604020202020204" pitchFamily="34" charset="0"/>
              <a:buChar char="•"/>
            </a:pPr>
            <a:r>
              <a:rPr lang="en-US" sz="2000" dirty="0"/>
              <a:t>Debugging reduces productivity and doesn’t improve testing</a:t>
            </a:r>
          </a:p>
          <a:p>
            <a:pPr marL="1257300" lvl="2" indent="-342900">
              <a:buFont typeface="Arial" panose="020B0604020202020204" pitchFamily="34" charset="0"/>
              <a:buChar char="•"/>
            </a:pPr>
            <a:r>
              <a:rPr lang="en-US" sz="2000" dirty="0"/>
              <a:t>Still no tests</a:t>
            </a:r>
          </a:p>
        </p:txBody>
      </p:sp>
      <p:sp>
        <p:nvSpPr>
          <p:cNvPr id="4" name="Title 3"/>
          <p:cNvSpPr>
            <a:spLocks noGrp="1"/>
          </p:cNvSpPr>
          <p:nvPr>
            <p:ph type="title"/>
          </p:nvPr>
        </p:nvSpPr>
        <p:spPr/>
        <p:txBody>
          <a:bodyPr>
            <a:normAutofit/>
          </a:bodyPr>
          <a:lstStyle/>
          <a:p>
            <a:r>
              <a:rPr lang="en-US" dirty="0"/>
              <a:t>Test-First or Test-Driven Development (TDD)</a:t>
            </a:r>
          </a:p>
        </p:txBody>
      </p:sp>
    </p:spTree>
    <p:extLst>
      <p:ext uri="{BB962C8B-B14F-4D97-AF65-F5344CB8AC3E}">
        <p14:creationId xmlns:p14="http://schemas.microsoft.com/office/powerpoint/2010/main" val="3200938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39</a:t>
            </a:fld>
            <a:endParaRPr lang="en-US" dirty="0"/>
          </a:p>
        </p:txBody>
      </p:sp>
      <p:sp>
        <p:nvSpPr>
          <p:cNvPr id="3" name="Text Placeholder 2"/>
          <p:cNvSpPr>
            <a:spLocks noGrp="1"/>
          </p:cNvSpPr>
          <p:nvPr>
            <p:ph type="body" sz="quarter" idx="12"/>
          </p:nvPr>
        </p:nvSpPr>
        <p:spPr/>
        <p:txBody>
          <a:bodyPr/>
          <a:lstStyle/>
          <a:p>
            <a:pPr marL="342900" indent="-342900">
              <a:buFont typeface="Arial" panose="020B0604020202020204" pitchFamily="34" charset="0"/>
              <a:buChar char="•"/>
            </a:pPr>
            <a:r>
              <a:rPr lang="en-US" sz="2200" dirty="0"/>
              <a:t>Write tests first</a:t>
            </a:r>
          </a:p>
          <a:p>
            <a:pPr marL="342900" indent="-342900">
              <a:buFont typeface="Arial" panose="020B0604020202020204" pitchFamily="34" charset="0"/>
              <a:buChar char="•"/>
            </a:pPr>
            <a:r>
              <a:rPr lang="en-US" sz="2200" dirty="0"/>
              <a:t>Run the tests (they will probably fail)</a:t>
            </a:r>
          </a:p>
          <a:p>
            <a:pPr marL="342900" indent="-342900">
              <a:buFont typeface="Arial" panose="020B0604020202020204" pitchFamily="34" charset="0"/>
              <a:buChar char="•"/>
            </a:pPr>
            <a:r>
              <a:rPr lang="en-US" sz="2200" dirty="0"/>
              <a:t>Write some code</a:t>
            </a:r>
          </a:p>
          <a:p>
            <a:pPr marL="342900" indent="-342900">
              <a:buFont typeface="Arial" panose="020B0604020202020204" pitchFamily="34" charset="0"/>
              <a:buChar char="•"/>
            </a:pPr>
            <a:r>
              <a:rPr lang="en-US" sz="2200" dirty="0"/>
              <a:t>Rerun the tests</a:t>
            </a:r>
          </a:p>
          <a:p>
            <a:pPr marL="342900" indent="-342900">
              <a:buFont typeface="Arial" panose="020B0604020202020204" pitchFamily="34" charset="0"/>
              <a:buChar char="•"/>
            </a:pPr>
            <a:r>
              <a:rPr lang="en-US" sz="2200" dirty="0"/>
              <a:t>Debug until the tests pass</a:t>
            </a:r>
          </a:p>
          <a:p>
            <a:pPr marL="800100" lvl="1" indent="-342900">
              <a:buFont typeface="Arial" panose="020B0604020202020204" pitchFamily="34" charset="0"/>
              <a:buChar char="•"/>
            </a:pPr>
            <a:r>
              <a:rPr lang="en-US" sz="2200" dirty="0"/>
              <a:t>Relatively little untested code at any one time so bugs are likely to be in the most recent code</a:t>
            </a:r>
          </a:p>
        </p:txBody>
      </p:sp>
      <p:sp>
        <p:nvSpPr>
          <p:cNvPr id="4" name="Title 3"/>
          <p:cNvSpPr>
            <a:spLocks noGrp="1"/>
          </p:cNvSpPr>
          <p:nvPr>
            <p:ph type="title"/>
          </p:nvPr>
        </p:nvSpPr>
        <p:spPr/>
        <p:txBody>
          <a:bodyPr/>
          <a:lstStyle/>
          <a:p>
            <a:r>
              <a:rPr lang="en-US" dirty="0"/>
              <a:t>Alternative TDD Scenario</a:t>
            </a:r>
          </a:p>
        </p:txBody>
      </p:sp>
      <p:pic>
        <p:nvPicPr>
          <p:cNvPr id="5" name="Picture 4"/>
          <p:cNvPicPr>
            <a:picLocks noChangeAspect="1"/>
          </p:cNvPicPr>
          <p:nvPr/>
        </p:nvPicPr>
        <p:blipFill>
          <a:blip r:embed="rId3"/>
          <a:stretch>
            <a:fillRect/>
          </a:stretch>
        </p:blipFill>
        <p:spPr>
          <a:xfrm>
            <a:off x="7210467" y="745064"/>
            <a:ext cx="2639201" cy="2634428"/>
          </a:xfrm>
          <a:prstGeom prst="rect">
            <a:avLst/>
          </a:prstGeom>
        </p:spPr>
      </p:pic>
    </p:spTree>
    <p:extLst>
      <p:ext uri="{BB962C8B-B14F-4D97-AF65-F5344CB8AC3E}">
        <p14:creationId xmlns:p14="http://schemas.microsoft.com/office/powerpoint/2010/main" val="3943876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4</a:t>
            </a:fld>
            <a:endParaRPr lang="en-US" dirty="0"/>
          </a:p>
        </p:txBody>
      </p:sp>
      <p:sp>
        <p:nvSpPr>
          <p:cNvPr id="3" name="Text Placeholder 2"/>
          <p:cNvSpPr>
            <a:spLocks noGrp="1"/>
          </p:cNvSpPr>
          <p:nvPr>
            <p:ph type="body" sz="quarter" idx="12"/>
          </p:nvPr>
        </p:nvSpPr>
        <p:spPr>
          <a:xfrm>
            <a:off x="1751012" y="1238233"/>
            <a:ext cx="8976127" cy="4981786"/>
          </a:xfrm>
        </p:spPr>
        <p:txBody>
          <a:bodyPr/>
          <a:lstStyle/>
          <a:p>
            <a:r>
              <a:rPr lang="en-US" sz="2600" dirty="0"/>
              <a:t>The process of </a:t>
            </a:r>
            <a:r>
              <a:rPr lang="en-US" sz="2600" i="1" u="sng" dirty="0">
                <a:solidFill>
                  <a:srgbClr val="C00000"/>
                </a:solidFill>
              </a:rPr>
              <a:t>dynamically exercising a program</a:t>
            </a:r>
            <a:r>
              <a:rPr lang="en-US" sz="2600" dirty="0"/>
              <a:t>, to determine whether a software system meets specific quality requirements such as conformance to specifications, performance, reliability, or robustness, etc.</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Does the system do what it’s supposed to do?</a:t>
            </a:r>
          </a:p>
          <a:p>
            <a:pPr marL="457200" indent="-457200">
              <a:buFont typeface="Arial" panose="020B0604020202020204" pitchFamily="34" charset="0"/>
              <a:buChar char="•"/>
            </a:pPr>
            <a:r>
              <a:rPr lang="en-US" sz="2600" dirty="0"/>
              <a:t>Testing is the process of executing a program with the intent of finding errors. </a:t>
            </a:r>
          </a:p>
          <a:p>
            <a:pPr marL="457200" indent="-457200">
              <a:buFont typeface="Arial" panose="020B0604020202020204" pitchFamily="34" charset="0"/>
              <a:buChar char="•"/>
            </a:pPr>
            <a:endParaRPr lang="en-US" sz="2600" dirty="0"/>
          </a:p>
        </p:txBody>
      </p:sp>
      <p:sp>
        <p:nvSpPr>
          <p:cNvPr id="4" name="Title 3"/>
          <p:cNvSpPr>
            <a:spLocks noGrp="1"/>
          </p:cNvSpPr>
          <p:nvPr>
            <p:ph type="title"/>
          </p:nvPr>
        </p:nvSpPr>
        <p:spPr/>
        <p:txBody>
          <a:bodyPr/>
          <a:lstStyle/>
          <a:p>
            <a:r>
              <a:rPr lang="en-US" dirty="0"/>
              <a:t>What is Software Testing?</a:t>
            </a:r>
          </a:p>
        </p:txBody>
      </p:sp>
      <p:pic>
        <p:nvPicPr>
          <p:cNvPr id="5" name="Picture 4"/>
          <p:cNvPicPr>
            <a:picLocks noChangeAspect="1"/>
          </p:cNvPicPr>
          <p:nvPr/>
        </p:nvPicPr>
        <p:blipFill>
          <a:blip r:embed="rId2"/>
          <a:stretch>
            <a:fillRect/>
          </a:stretch>
        </p:blipFill>
        <p:spPr>
          <a:xfrm>
            <a:off x="6899488" y="4323066"/>
            <a:ext cx="3045424" cy="2136342"/>
          </a:xfrm>
          <a:prstGeom prst="rect">
            <a:avLst/>
          </a:prstGeom>
        </p:spPr>
      </p:pic>
    </p:spTree>
    <p:extLst>
      <p:ext uri="{BB962C8B-B14F-4D97-AF65-F5344CB8AC3E}">
        <p14:creationId xmlns:p14="http://schemas.microsoft.com/office/powerpoint/2010/main" val="509260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40</a:t>
            </a:fld>
            <a:endParaRPr lang="en-US" dirty="0"/>
          </a:p>
        </p:txBody>
      </p:sp>
      <p:sp>
        <p:nvSpPr>
          <p:cNvPr id="3" name="Text Placeholder 2"/>
          <p:cNvSpPr>
            <a:spLocks noGrp="1"/>
          </p:cNvSpPr>
          <p:nvPr>
            <p:ph type="body" sz="quarter" idx="12"/>
          </p:nvPr>
        </p:nvSpPr>
        <p:spPr/>
        <p:txBody>
          <a:bodyPr/>
          <a:lstStyle/>
          <a:p>
            <a:pPr marL="342900" indent="-342900">
              <a:buFont typeface="Arial" panose="020B0604020202020204" pitchFamily="34" charset="0"/>
              <a:buChar char="•"/>
            </a:pPr>
            <a:r>
              <a:rPr lang="en-US" sz="2200" dirty="0"/>
              <a:t>Programmers get feedback when their tests pass</a:t>
            </a:r>
          </a:p>
          <a:p>
            <a:pPr marL="342900" indent="-342900">
              <a:buFont typeface="Arial" panose="020B0604020202020204" pitchFamily="34" charset="0"/>
              <a:buChar char="•"/>
            </a:pPr>
            <a:r>
              <a:rPr lang="en-US" sz="2200" dirty="0"/>
              <a:t>Programmers get feedback when their tests fail</a:t>
            </a:r>
          </a:p>
          <a:p>
            <a:pPr marL="342900" indent="-342900">
              <a:buFont typeface="Arial" panose="020B0604020202020204" pitchFamily="34" charset="0"/>
              <a:buChar char="•"/>
            </a:pPr>
            <a:r>
              <a:rPr lang="en-US" sz="2200" dirty="0"/>
              <a:t>Customers get feedback when the tests pass or fail</a:t>
            </a:r>
          </a:p>
          <a:p>
            <a:pPr marL="800100" lvl="1" indent="-342900">
              <a:buFont typeface="Arial" panose="020B0604020202020204" pitchFamily="34" charset="0"/>
              <a:buChar char="•"/>
            </a:pPr>
            <a:r>
              <a:rPr lang="en-US" sz="2200" dirty="0"/>
              <a:t>Provides insights on how the developers are doing</a:t>
            </a:r>
          </a:p>
          <a:p>
            <a:pPr marL="285750" indent="-285750">
              <a:buFont typeface="Arial" panose="020B0604020202020204" pitchFamily="34" charset="0"/>
              <a:buChar char="•"/>
            </a:pPr>
            <a:r>
              <a:rPr lang="en-US" sz="2200" dirty="0"/>
              <a:t>Provides frequent metrics for management</a:t>
            </a:r>
          </a:p>
        </p:txBody>
      </p:sp>
      <p:sp>
        <p:nvSpPr>
          <p:cNvPr id="4" name="Title 3"/>
          <p:cNvSpPr>
            <a:spLocks noGrp="1"/>
          </p:cNvSpPr>
          <p:nvPr>
            <p:ph type="title"/>
          </p:nvPr>
        </p:nvSpPr>
        <p:spPr/>
        <p:txBody>
          <a:bodyPr/>
          <a:lstStyle/>
          <a:p>
            <a:r>
              <a:rPr lang="en-US" dirty="0"/>
              <a:t>TDD Provides Useful Feedback</a:t>
            </a:r>
          </a:p>
        </p:txBody>
      </p:sp>
    </p:spTree>
    <p:extLst>
      <p:ext uri="{BB962C8B-B14F-4D97-AF65-F5344CB8AC3E}">
        <p14:creationId xmlns:p14="http://schemas.microsoft.com/office/powerpoint/2010/main" val="1792918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41</a:t>
            </a:fld>
            <a:endParaRPr lang="en-US" dirty="0"/>
          </a:p>
        </p:txBody>
      </p:sp>
      <p:sp>
        <p:nvSpPr>
          <p:cNvPr id="3" name="Text Placeholder 2"/>
          <p:cNvSpPr>
            <a:spLocks noGrp="1"/>
          </p:cNvSpPr>
          <p:nvPr>
            <p:ph type="body" sz="quarter" idx="12"/>
          </p:nvPr>
        </p:nvSpPr>
        <p:spPr>
          <a:xfrm>
            <a:off x="302685" y="1112109"/>
            <a:ext cx="8745782" cy="4981786"/>
          </a:xfrm>
        </p:spPr>
        <p:txBody>
          <a:bodyPr/>
          <a:lstStyle/>
          <a:p>
            <a:pPr marL="285750" indent="-285750">
              <a:buFont typeface="Arial" panose="020B0604020202020204" pitchFamily="34" charset="0"/>
              <a:buChar char="•"/>
            </a:pPr>
            <a:r>
              <a:rPr lang="en-US" sz="2200" dirty="0"/>
              <a:t>Write a few tests</a:t>
            </a:r>
          </a:p>
          <a:p>
            <a:pPr marL="285750" indent="-285750">
              <a:buFont typeface="Arial" panose="020B0604020202020204" pitchFamily="34" charset="0"/>
              <a:buChar char="•"/>
            </a:pPr>
            <a:r>
              <a:rPr lang="en-US" sz="2200" dirty="0"/>
              <a:t>Write a few lines of code</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Don't write too many tests at once</a:t>
            </a:r>
          </a:p>
          <a:p>
            <a:pPr marL="285750" indent="-285750">
              <a:buFont typeface="Arial" panose="020B0604020202020204" pitchFamily="34" charset="0"/>
              <a:buChar char="•"/>
            </a:pPr>
            <a:r>
              <a:rPr lang="en-US" sz="2200" dirty="0"/>
              <a:t>Don't write too much code at once because it’s harder to debug until you know it works properly</a:t>
            </a:r>
          </a:p>
        </p:txBody>
      </p:sp>
      <p:sp>
        <p:nvSpPr>
          <p:cNvPr id="4" name="Title 3"/>
          <p:cNvSpPr>
            <a:spLocks noGrp="1"/>
          </p:cNvSpPr>
          <p:nvPr>
            <p:ph type="title"/>
          </p:nvPr>
        </p:nvSpPr>
        <p:spPr/>
        <p:txBody>
          <a:bodyPr/>
          <a:lstStyle/>
          <a:p>
            <a:r>
              <a:rPr lang="en-US" dirty="0"/>
              <a:t>Pace</a:t>
            </a:r>
          </a:p>
        </p:txBody>
      </p:sp>
    </p:spTree>
    <p:extLst>
      <p:ext uri="{BB962C8B-B14F-4D97-AF65-F5344CB8AC3E}">
        <p14:creationId xmlns:p14="http://schemas.microsoft.com/office/powerpoint/2010/main" val="2937131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42</a:t>
            </a:fld>
            <a:endParaRPr lang="en-US" dirty="0"/>
          </a:p>
        </p:txBody>
      </p:sp>
      <p:sp>
        <p:nvSpPr>
          <p:cNvPr id="3" name="Text Placeholder 2"/>
          <p:cNvSpPr>
            <a:spLocks noGrp="1"/>
          </p:cNvSpPr>
          <p:nvPr>
            <p:ph type="body" sz="quarter" idx="12"/>
          </p:nvPr>
        </p:nvSpPr>
        <p:spPr>
          <a:xfrm>
            <a:off x="302684" y="1219498"/>
            <a:ext cx="8699704" cy="4419004"/>
          </a:xfrm>
        </p:spPr>
        <p:txBody>
          <a:bodyPr/>
          <a:lstStyle/>
          <a:p>
            <a:pPr marL="285750" indent="-285750">
              <a:buFont typeface="Arial" panose="020B0604020202020204" pitchFamily="34" charset="0"/>
              <a:buChar char="•"/>
            </a:pPr>
            <a:r>
              <a:rPr lang="en-US" sz="2200" dirty="0"/>
              <a:t>Customers and some developers have trouble defining tests:</a:t>
            </a:r>
          </a:p>
          <a:p>
            <a:pPr marL="742950" lvl="1" indent="-285750">
              <a:buFont typeface="Arial" panose="020B0604020202020204" pitchFamily="34" charset="0"/>
              <a:buChar char="•"/>
            </a:pPr>
            <a:r>
              <a:rPr lang="en-US" sz="2200" dirty="0"/>
              <a:t>Where to start?</a:t>
            </a:r>
          </a:p>
          <a:p>
            <a:pPr marL="742950" lvl="1" indent="-285750">
              <a:buFont typeface="Arial" panose="020B0604020202020204" pitchFamily="34" charset="0"/>
              <a:buChar char="•"/>
            </a:pPr>
            <a:r>
              <a:rPr lang="en-US" sz="2200" dirty="0"/>
              <a:t>What to test?</a:t>
            </a:r>
          </a:p>
          <a:p>
            <a:pPr marL="742950" lvl="1" indent="-285750">
              <a:buFont typeface="Arial" panose="020B0604020202020204" pitchFamily="34" charset="0"/>
              <a:buChar char="•"/>
            </a:pPr>
            <a:r>
              <a:rPr lang="en-US" sz="2200" dirty="0"/>
              <a:t>What to call the tests?</a:t>
            </a:r>
          </a:p>
          <a:p>
            <a:pPr marL="285750" indent="-285750">
              <a:buFont typeface="Arial" panose="020B0604020202020204" pitchFamily="34" charset="0"/>
              <a:buChar char="•"/>
            </a:pPr>
            <a:r>
              <a:rPr lang="en-US" sz="2200" dirty="0"/>
              <a:t>How can we improve the test process to include the customer?</a:t>
            </a:r>
          </a:p>
          <a:p>
            <a:pPr marL="742950" lvl="1" indent="-285750">
              <a:buFont typeface="Arial" panose="020B0604020202020204" pitchFamily="34" charset="0"/>
              <a:buChar char="•"/>
            </a:pPr>
            <a:r>
              <a:rPr lang="en-US" sz="2200" dirty="0"/>
              <a:t>Change the syntax and simplify the process!</a:t>
            </a:r>
          </a:p>
          <a:p>
            <a:pPr marL="285750" indent="-285750">
              <a:buFont typeface="Arial" panose="020B0604020202020204" pitchFamily="34" charset="0"/>
              <a:buChar char="•"/>
            </a:pPr>
            <a:endParaRPr lang="en-US" sz="2200" dirty="0"/>
          </a:p>
        </p:txBody>
      </p:sp>
      <p:sp>
        <p:nvSpPr>
          <p:cNvPr id="4" name="Title 3"/>
          <p:cNvSpPr>
            <a:spLocks noGrp="1"/>
          </p:cNvSpPr>
          <p:nvPr>
            <p:ph type="title"/>
          </p:nvPr>
        </p:nvSpPr>
        <p:spPr/>
        <p:txBody>
          <a:bodyPr/>
          <a:lstStyle/>
          <a:p>
            <a:r>
              <a:rPr lang="en-US" dirty="0"/>
              <a:t>From TDD to BDD (Behavior-Driven Development)</a:t>
            </a:r>
          </a:p>
        </p:txBody>
      </p:sp>
    </p:spTree>
    <p:extLst>
      <p:ext uri="{BB962C8B-B14F-4D97-AF65-F5344CB8AC3E}">
        <p14:creationId xmlns:p14="http://schemas.microsoft.com/office/powerpoint/2010/main" val="979599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56C9D6-3309-3A72-0649-344128A7E219}"/>
              </a:ext>
            </a:extLst>
          </p:cNvPr>
          <p:cNvSpPr>
            <a:spLocks noGrp="1"/>
          </p:cNvSpPr>
          <p:nvPr>
            <p:ph type="sldNum" sz="quarter" idx="13"/>
          </p:nvPr>
        </p:nvSpPr>
        <p:spPr/>
        <p:txBody>
          <a:bodyPr/>
          <a:lstStyle/>
          <a:p>
            <a:fld id="{12342C3A-DD85-7843-B416-BD52AB030D59}" type="slidenum">
              <a:rPr lang="en-US" smtClean="0"/>
              <a:pPr/>
              <a:t>43</a:t>
            </a:fld>
            <a:endParaRPr lang="en-US" dirty="0"/>
          </a:p>
        </p:txBody>
      </p:sp>
      <p:sp>
        <p:nvSpPr>
          <p:cNvPr id="3" name="Text Placeholder 2">
            <a:extLst>
              <a:ext uri="{FF2B5EF4-FFF2-40B4-BE49-F238E27FC236}">
                <a16:creationId xmlns:a16="http://schemas.microsoft.com/office/drawing/2014/main" id="{4F141157-E715-4A49-E5ED-61FB524E9B3B}"/>
              </a:ext>
            </a:extLst>
          </p:cNvPr>
          <p:cNvSpPr>
            <a:spLocks noGrp="1"/>
          </p:cNvSpPr>
          <p:nvPr>
            <p:ph type="body" sz="quarter" idx="12"/>
          </p:nvPr>
        </p:nvSpPr>
        <p:spPr/>
        <p:txBody>
          <a:bodyPr>
            <a:normAutofit/>
          </a:bodyPr>
          <a:lstStyle/>
          <a:p>
            <a:r>
              <a:rPr lang="en-US" sz="2000" b="1" dirty="0"/>
              <a:t>Focus: </a:t>
            </a:r>
            <a:r>
              <a:rPr lang="en-US" sz="2000" dirty="0"/>
              <a:t>TDD focuses on writing tests before writing the actual code. It's primarily about ensuring that the code works as expected by creating automated unit tests first.</a:t>
            </a:r>
          </a:p>
          <a:p>
            <a:endParaRPr lang="en-US" sz="2000" b="1" dirty="0"/>
          </a:p>
          <a:p>
            <a:r>
              <a:rPr lang="en-US" sz="2000" b="1" dirty="0"/>
              <a:t>Approach:</a:t>
            </a:r>
          </a:p>
          <a:p>
            <a:pPr marL="285750" indent="-285750">
              <a:buFont typeface="Arial" panose="020B0604020202020204" pitchFamily="34" charset="0"/>
              <a:buChar char="•"/>
            </a:pPr>
            <a:r>
              <a:rPr lang="en-US" sz="2000" dirty="0"/>
              <a:t>Write a test that defines a small piece of functionality.</a:t>
            </a:r>
          </a:p>
          <a:p>
            <a:pPr marL="285750" indent="-285750">
              <a:buFont typeface="Arial" panose="020B0604020202020204" pitchFamily="34" charset="0"/>
              <a:buChar char="•"/>
            </a:pPr>
            <a:r>
              <a:rPr lang="en-US" sz="2000" dirty="0"/>
              <a:t>Run the test, which should fail initially.</a:t>
            </a:r>
          </a:p>
          <a:p>
            <a:pPr marL="285750" indent="-285750">
              <a:buFont typeface="Arial" panose="020B0604020202020204" pitchFamily="34" charset="0"/>
              <a:buChar char="•"/>
            </a:pPr>
            <a:r>
              <a:rPr lang="en-US" sz="2000" dirty="0"/>
              <a:t>Write the minimum code necessary to make the test pass.</a:t>
            </a:r>
          </a:p>
          <a:p>
            <a:pPr marL="285750" indent="-285750">
              <a:buFont typeface="Arial" panose="020B0604020202020204" pitchFamily="34" charset="0"/>
              <a:buChar char="•"/>
            </a:pPr>
            <a:r>
              <a:rPr lang="en-US" sz="2000" dirty="0"/>
              <a:t>Refactor the code to improve it, ensuring that the test still passes.</a:t>
            </a:r>
          </a:p>
          <a:p>
            <a:pPr marL="285750" indent="-285750">
              <a:buFont typeface="Arial" panose="020B0604020202020204" pitchFamily="34" charset="0"/>
              <a:buChar char="•"/>
            </a:pPr>
            <a:r>
              <a:rPr lang="en-US" sz="2000" dirty="0"/>
              <a:t>Repeat this cycle for each small feature or piece of functionality.</a:t>
            </a:r>
          </a:p>
        </p:txBody>
      </p:sp>
      <p:sp>
        <p:nvSpPr>
          <p:cNvPr id="4" name="Title 3">
            <a:extLst>
              <a:ext uri="{FF2B5EF4-FFF2-40B4-BE49-F238E27FC236}">
                <a16:creationId xmlns:a16="http://schemas.microsoft.com/office/drawing/2014/main" id="{515626CC-76CD-7E72-747C-1439F8D88D2D}"/>
              </a:ext>
            </a:extLst>
          </p:cNvPr>
          <p:cNvSpPr>
            <a:spLocks noGrp="1"/>
          </p:cNvSpPr>
          <p:nvPr>
            <p:ph type="title"/>
          </p:nvPr>
        </p:nvSpPr>
        <p:spPr/>
        <p:txBody>
          <a:bodyPr/>
          <a:lstStyle/>
          <a:p>
            <a:r>
              <a:rPr lang="en-US" dirty="0"/>
              <a:t>Test-Driven Development (TDD)</a:t>
            </a:r>
          </a:p>
        </p:txBody>
      </p:sp>
    </p:spTree>
    <p:extLst>
      <p:ext uri="{BB962C8B-B14F-4D97-AF65-F5344CB8AC3E}">
        <p14:creationId xmlns:p14="http://schemas.microsoft.com/office/powerpoint/2010/main" val="1308031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8C8636-CD05-6C56-32FC-BE3A7D954A07}"/>
              </a:ext>
            </a:extLst>
          </p:cNvPr>
          <p:cNvSpPr>
            <a:spLocks noGrp="1"/>
          </p:cNvSpPr>
          <p:nvPr>
            <p:ph type="sldNum" sz="quarter" idx="13"/>
          </p:nvPr>
        </p:nvSpPr>
        <p:spPr/>
        <p:txBody>
          <a:bodyPr/>
          <a:lstStyle/>
          <a:p>
            <a:fld id="{12342C3A-DD85-7843-B416-BD52AB030D59}" type="slidenum">
              <a:rPr lang="en-US" smtClean="0"/>
              <a:pPr/>
              <a:t>44</a:t>
            </a:fld>
            <a:endParaRPr lang="en-US" dirty="0"/>
          </a:p>
        </p:txBody>
      </p:sp>
      <p:sp>
        <p:nvSpPr>
          <p:cNvPr id="3" name="Text Placeholder 2">
            <a:extLst>
              <a:ext uri="{FF2B5EF4-FFF2-40B4-BE49-F238E27FC236}">
                <a16:creationId xmlns:a16="http://schemas.microsoft.com/office/drawing/2014/main" id="{603EC321-7DCE-3881-4ED0-E3BD087C6A9F}"/>
              </a:ext>
            </a:extLst>
          </p:cNvPr>
          <p:cNvSpPr>
            <a:spLocks noGrp="1"/>
          </p:cNvSpPr>
          <p:nvPr>
            <p:ph type="body" sz="quarter" idx="12"/>
          </p:nvPr>
        </p:nvSpPr>
        <p:spPr/>
        <p:txBody>
          <a:bodyPr>
            <a:normAutofit/>
          </a:bodyPr>
          <a:lstStyle/>
          <a:p>
            <a:r>
              <a:rPr lang="en-US" sz="2000" b="1" dirty="0"/>
              <a:t>Test Scope: </a:t>
            </a:r>
            <a:r>
              <a:rPr lang="en-US" sz="2000" dirty="0"/>
              <a:t>The tests in TDD typically focus on the unit level, which means testing individual methods or functions in isolation.</a:t>
            </a:r>
          </a:p>
          <a:p>
            <a:r>
              <a:rPr lang="en-US" sz="2000" b="1" dirty="0"/>
              <a:t>Goal: </a:t>
            </a:r>
            <a:r>
              <a:rPr lang="en-US" sz="2000" dirty="0"/>
              <a:t>TDD's goal is to have a green bar (i.e., all tests pass) continuously throughout development, ensuring that the code is tested and works as expected.</a:t>
            </a:r>
          </a:p>
          <a:p>
            <a:r>
              <a:rPr lang="en-US" sz="2000" b="1" dirty="0"/>
              <a:t>Tooling: </a:t>
            </a:r>
            <a:r>
              <a:rPr lang="en-US" sz="2000" dirty="0"/>
              <a:t>TDD relies heavily on unit testing frameworks such as JUnit, </a:t>
            </a:r>
            <a:r>
              <a:rPr lang="en-US" sz="2000" dirty="0" err="1"/>
              <a:t>NUnit</a:t>
            </a:r>
            <a:r>
              <a:rPr lang="en-US" sz="2000" dirty="0"/>
              <a:t>, or </a:t>
            </a:r>
            <a:r>
              <a:rPr lang="en-US" sz="2000" dirty="0" err="1"/>
              <a:t>pytest</a:t>
            </a:r>
            <a:r>
              <a:rPr lang="en-US" sz="2000" dirty="0"/>
              <a:t>.</a:t>
            </a:r>
          </a:p>
        </p:txBody>
      </p:sp>
      <p:sp>
        <p:nvSpPr>
          <p:cNvPr id="4" name="Title 3">
            <a:extLst>
              <a:ext uri="{FF2B5EF4-FFF2-40B4-BE49-F238E27FC236}">
                <a16:creationId xmlns:a16="http://schemas.microsoft.com/office/drawing/2014/main" id="{9694688E-A722-7027-A2A3-2E485D7F1BD3}"/>
              </a:ext>
            </a:extLst>
          </p:cNvPr>
          <p:cNvSpPr>
            <a:spLocks noGrp="1"/>
          </p:cNvSpPr>
          <p:nvPr>
            <p:ph type="title"/>
          </p:nvPr>
        </p:nvSpPr>
        <p:spPr/>
        <p:txBody>
          <a:bodyPr/>
          <a:lstStyle/>
          <a:p>
            <a:r>
              <a:rPr lang="en-US" dirty="0"/>
              <a:t>Test-Driven Development (TDD)</a:t>
            </a:r>
          </a:p>
        </p:txBody>
      </p:sp>
    </p:spTree>
    <p:extLst>
      <p:ext uri="{BB962C8B-B14F-4D97-AF65-F5344CB8AC3E}">
        <p14:creationId xmlns:p14="http://schemas.microsoft.com/office/powerpoint/2010/main" val="3781667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D3CDDE-C313-9EAF-FBA6-BB8D8361BA84}"/>
              </a:ext>
            </a:extLst>
          </p:cNvPr>
          <p:cNvSpPr>
            <a:spLocks noGrp="1"/>
          </p:cNvSpPr>
          <p:nvPr>
            <p:ph type="sldNum" sz="quarter" idx="13"/>
          </p:nvPr>
        </p:nvSpPr>
        <p:spPr/>
        <p:txBody>
          <a:bodyPr/>
          <a:lstStyle/>
          <a:p>
            <a:fld id="{12342C3A-DD85-7843-B416-BD52AB030D59}" type="slidenum">
              <a:rPr lang="en-US" smtClean="0"/>
              <a:pPr/>
              <a:t>45</a:t>
            </a:fld>
            <a:endParaRPr lang="en-US" dirty="0"/>
          </a:p>
        </p:txBody>
      </p:sp>
      <p:sp>
        <p:nvSpPr>
          <p:cNvPr id="3" name="Text Placeholder 2">
            <a:extLst>
              <a:ext uri="{FF2B5EF4-FFF2-40B4-BE49-F238E27FC236}">
                <a16:creationId xmlns:a16="http://schemas.microsoft.com/office/drawing/2014/main" id="{C7E6CC55-9FBF-FD7C-8B18-52A251EDDDE7}"/>
              </a:ext>
            </a:extLst>
          </p:cNvPr>
          <p:cNvSpPr>
            <a:spLocks noGrp="1"/>
          </p:cNvSpPr>
          <p:nvPr>
            <p:ph type="body" sz="quarter" idx="12"/>
          </p:nvPr>
        </p:nvSpPr>
        <p:spPr/>
        <p:txBody>
          <a:bodyPr>
            <a:normAutofit/>
          </a:bodyPr>
          <a:lstStyle/>
          <a:p>
            <a:r>
              <a:rPr lang="en-US" sz="2000" b="1" dirty="0"/>
              <a:t>Focus: </a:t>
            </a:r>
            <a:r>
              <a:rPr lang="en-US" sz="2000" dirty="0"/>
              <a:t>BDD focuses on improving communication between developers, testers, and non-technical stakeholders. It emphasizes behavior from the user's perspective, making sure the system behaves as expected from a functional viewpoint.</a:t>
            </a:r>
          </a:p>
          <a:p>
            <a:r>
              <a:rPr lang="en-US" sz="2000" b="1" dirty="0"/>
              <a:t>Approach:</a:t>
            </a:r>
          </a:p>
          <a:p>
            <a:pPr marL="285750" indent="-285750">
              <a:buFont typeface="Arial" panose="020B0604020202020204" pitchFamily="34" charset="0"/>
              <a:buChar char="•"/>
            </a:pPr>
            <a:r>
              <a:rPr lang="en-US" sz="2000" dirty="0"/>
              <a:t>Define behaviors that describe how the system should behave from the user's perspective, often using plain language.</a:t>
            </a:r>
          </a:p>
          <a:p>
            <a:pPr marL="285750" indent="-285750">
              <a:buFont typeface="Arial" panose="020B0604020202020204" pitchFamily="34" charset="0"/>
              <a:buChar char="•"/>
            </a:pPr>
            <a:r>
              <a:rPr lang="en-US" sz="2000" dirty="0"/>
              <a:t>Write scenarios in a Given-When-Then format (e.g., "Given a user is logged in, when they click on the logout button, then they should be logged out").</a:t>
            </a:r>
          </a:p>
          <a:p>
            <a:pPr marL="285750" indent="-285750">
              <a:buFont typeface="Arial" panose="020B0604020202020204" pitchFamily="34" charset="0"/>
              <a:buChar char="•"/>
            </a:pPr>
            <a:r>
              <a:rPr lang="en-US" sz="2000" dirty="0"/>
              <a:t>Automate the scenarios using tools like Cucumber or </a:t>
            </a:r>
            <a:r>
              <a:rPr lang="en-US" sz="2000" dirty="0" err="1"/>
              <a:t>SpecFlow</a:t>
            </a:r>
            <a:r>
              <a:rPr lang="en-US" sz="2000" dirty="0"/>
              <a:t> to execute and validate the behaviors.</a:t>
            </a:r>
          </a:p>
        </p:txBody>
      </p:sp>
      <p:sp>
        <p:nvSpPr>
          <p:cNvPr id="4" name="Title 3">
            <a:extLst>
              <a:ext uri="{FF2B5EF4-FFF2-40B4-BE49-F238E27FC236}">
                <a16:creationId xmlns:a16="http://schemas.microsoft.com/office/drawing/2014/main" id="{6648B74A-09DE-558D-9C35-FB7C9782DF81}"/>
              </a:ext>
            </a:extLst>
          </p:cNvPr>
          <p:cNvSpPr>
            <a:spLocks noGrp="1"/>
          </p:cNvSpPr>
          <p:nvPr>
            <p:ph type="title"/>
          </p:nvPr>
        </p:nvSpPr>
        <p:spPr/>
        <p:txBody>
          <a:bodyPr/>
          <a:lstStyle/>
          <a:p>
            <a:r>
              <a:rPr lang="en-US" dirty="0"/>
              <a:t>Behavior-Driven Development (BDD)</a:t>
            </a:r>
          </a:p>
        </p:txBody>
      </p:sp>
    </p:spTree>
    <p:extLst>
      <p:ext uri="{BB962C8B-B14F-4D97-AF65-F5344CB8AC3E}">
        <p14:creationId xmlns:p14="http://schemas.microsoft.com/office/powerpoint/2010/main" val="3743946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67DDD8-3711-E335-FC1F-C85DCE700979}"/>
              </a:ext>
            </a:extLst>
          </p:cNvPr>
          <p:cNvSpPr>
            <a:spLocks noGrp="1"/>
          </p:cNvSpPr>
          <p:nvPr>
            <p:ph type="sldNum" sz="quarter" idx="13"/>
          </p:nvPr>
        </p:nvSpPr>
        <p:spPr/>
        <p:txBody>
          <a:bodyPr/>
          <a:lstStyle/>
          <a:p>
            <a:fld id="{12342C3A-DD85-7843-B416-BD52AB030D59}" type="slidenum">
              <a:rPr lang="en-US" smtClean="0"/>
              <a:pPr/>
              <a:t>46</a:t>
            </a:fld>
            <a:endParaRPr lang="en-US" dirty="0"/>
          </a:p>
        </p:txBody>
      </p:sp>
      <p:sp>
        <p:nvSpPr>
          <p:cNvPr id="3" name="Text Placeholder 2">
            <a:extLst>
              <a:ext uri="{FF2B5EF4-FFF2-40B4-BE49-F238E27FC236}">
                <a16:creationId xmlns:a16="http://schemas.microsoft.com/office/drawing/2014/main" id="{033846E9-2F17-F0D5-14D3-32FDDB394551}"/>
              </a:ext>
            </a:extLst>
          </p:cNvPr>
          <p:cNvSpPr>
            <a:spLocks noGrp="1"/>
          </p:cNvSpPr>
          <p:nvPr>
            <p:ph type="body" sz="quarter" idx="12"/>
          </p:nvPr>
        </p:nvSpPr>
        <p:spPr/>
        <p:txBody>
          <a:bodyPr>
            <a:normAutofit/>
          </a:bodyPr>
          <a:lstStyle/>
          <a:p>
            <a:r>
              <a:rPr lang="en-US" sz="2000" b="1" dirty="0"/>
              <a:t>Test Scope: </a:t>
            </a:r>
            <a:r>
              <a:rPr lang="en-US" sz="2000" dirty="0"/>
              <a:t>BDD tests focus on higher-level features or user interactions, rather than individual units. It's more concerned with integration and how the software behaves from the end-user's perspective.</a:t>
            </a:r>
          </a:p>
          <a:p>
            <a:r>
              <a:rPr lang="en-US" sz="2000" b="1" dirty="0"/>
              <a:t>Goal: </a:t>
            </a:r>
            <a:r>
              <a:rPr lang="en-US" sz="2000" dirty="0"/>
              <a:t>BDD aims to ensure the software's behavior is consistent with the expectations of both the business and technical teams. It's about aligning technical and non-technical stakeholders on how the system should work.</a:t>
            </a:r>
          </a:p>
          <a:p>
            <a:r>
              <a:rPr lang="en-US" sz="2000" b="1" dirty="0"/>
              <a:t>Tooling: </a:t>
            </a:r>
            <a:r>
              <a:rPr lang="en-US" sz="2000" dirty="0"/>
              <a:t>BDD uses specialized frameworks such as Cucumber, </a:t>
            </a:r>
            <a:r>
              <a:rPr lang="en-US" sz="2000" dirty="0" err="1"/>
              <a:t>SpecFlow</a:t>
            </a:r>
            <a:r>
              <a:rPr lang="en-US" sz="2000" dirty="0"/>
              <a:t>, or Behave that allow tests to be written in natural language (e.g., Gherkin syntax), making them readable by all team members, including non-technical stakeholders.</a:t>
            </a:r>
          </a:p>
        </p:txBody>
      </p:sp>
      <p:sp>
        <p:nvSpPr>
          <p:cNvPr id="4" name="Title 3">
            <a:extLst>
              <a:ext uri="{FF2B5EF4-FFF2-40B4-BE49-F238E27FC236}">
                <a16:creationId xmlns:a16="http://schemas.microsoft.com/office/drawing/2014/main" id="{E3515C9B-95C3-C9CD-A36B-1943DC46A065}"/>
              </a:ext>
            </a:extLst>
          </p:cNvPr>
          <p:cNvSpPr>
            <a:spLocks noGrp="1"/>
          </p:cNvSpPr>
          <p:nvPr>
            <p:ph type="title"/>
          </p:nvPr>
        </p:nvSpPr>
        <p:spPr/>
        <p:txBody>
          <a:bodyPr/>
          <a:lstStyle/>
          <a:p>
            <a:r>
              <a:rPr lang="en-US" dirty="0"/>
              <a:t>Behavior-Driven Development (BDD)</a:t>
            </a:r>
          </a:p>
        </p:txBody>
      </p:sp>
    </p:spTree>
    <p:extLst>
      <p:ext uri="{BB962C8B-B14F-4D97-AF65-F5344CB8AC3E}">
        <p14:creationId xmlns:p14="http://schemas.microsoft.com/office/powerpoint/2010/main" val="1691230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7DBD01-2453-DABB-1DE8-10E8FDC7F7F9}"/>
              </a:ext>
            </a:extLst>
          </p:cNvPr>
          <p:cNvSpPr>
            <a:spLocks noGrp="1"/>
          </p:cNvSpPr>
          <p:nvPr>
            <p:ph type="sldNum" sz="quarter" idx="13"/>
          </p:nvPr>
        </p:nvSpPr>
        <p:spPr/>
        <p:txBody>
          <a:bodyPr/>
          <a:lstStyle/>
          <a:p>
            <a:fld id="{12342C3A-DD85-7843-B416-BD52AB030D59}" type="slidenum">
              <a:rPr lang="en-US" smtClean="0"/>
              <a:pPr/>
              <a:t>47</a:t>
            </a:fld>
            <a:endParaRPr lang="en-US" dirty="0"/>
          </a:p>
        </p:txBody>
      </p:sp>
      <p:sp>
        <p:nvSpPr>
          <p:cNvPr id="3" name="Text Placeholder 2">
            <a:extLst>
              <a:ext uri="{FF2B5EF4-FFF2-40B4-BE49-F238E27FC236}">
                <a16:creationId xmlns:a16="http://schemas.microsoft.com/office/drawing/2014/main" id="{5B5D566A-E7E7-949B-913B-95A62F625315}"/>
              </a:ext>
            </a:extLst>
          </p:cNvPr>
          <p:cNvSpPr>
            <a:spLocks noGrp="1"/>
          </p:cNvSpPr>
          <p:nvPr>
            <p:ph type="body" sz="quarter" idx="12"/>
          </p:nvPr>
        </p:nvSpPr>
        <p:spPr/>
        <p:txBody>
          <a:bodyPr>
            <a:normAutofit/>
          </a:bodyPr>
          <a:lstStyle/>
          <a:p>
            <a:r>
              <a:rPr lang="en-US" sz="2000" b="1" dirty="0"/>
              <a:t>Focus: </a:t>
            </a:r>
            <a:r>
              <a:rPr lang="en-US" sz="2000" dirty="0"/>
              <a:t>TDD focuses on writing tests first and ensuring that the code works at the unit level, while BDD focuses on defining system behaviors that meet business requirements and user needs.</a:t>
            </a:r>
          </a:p>
          <a:p>
            <a:r>
              <a:rPr lang="en-US" sz="2000" b="1" dirty="0"/>
              <a:t>Test Level: </a:t>
            </a:r>
            <a:r>
              <a:rPr lang="en-US" sz="2000" dirty="0"/>
              <a:t>TDD generally works at the unit level, whereas BDD is concerned with higher-level features and behaviors.</a:t>
            </a:r>
          </a:p>
          <a:p>
            <a:r>
              <a:rPr lang="en-US" sz="2000" b="1" dirty="0"/>
              <a:t>Audience: </a:t>
            </a:r>
            <a:r>
              <a:rPr lang="en-US" sz="2000" dirty="0"/>
              <a:t>TDD is more developer-focused, while BDD involves collaboration with stakeholders, including testers and business analysts, ensuring that the product meets user expectations.</a:t>
            </a:r>
          </a:p>
          <a:p>
            <a:r>
              <a:rPr lang="en-US" sz="2000" b="1" dirty="0"/>
              <a:t>Language: </a:t>
            </a:r>
            <a:r>
              <a:rPr lang="en-US" sz="2000" dirty="0"/>
              <a:t>BDD uses natural language (like Gherkin) for writing tests, which makes it accessible to non-developers, while TDD uses more technical terms in the test code.</a:t>
            </a:r>
          </a:p>
          <a:p>
            <a:r>
              <a:rPr lang="en-US" sz="2000" dirty="0"/>
              <a:t>In summary, TDD is more about testing code in isolation and ensuring it functions as expected at the unit level, while BDD is about validating behaviors from the user’s perspective and ensuring the software meets business goals.</a:t>
            </a:r>
          </a:p>
        </p:txBody>
      </p:sp>
      <p:sp>
        <p:nvSpPr>
          <p:cNvPr id="4" name="Title 3">
            <a:extLst>
              <a:ext uri="{FF2B5EF4-FFF2-40B4-BE49-F238E27FC236}">
                <a16:creationId xmlns:a16="http://schemas.microsoft.com/office/drawing/2014/main" id="{744A7754-556B-CBF9-DD49-645728333873}"/>
              </a:ext>
            </a:extLst>
          </p:cNvPr>
          <p:cNvSpPr>
            <a:spLocks noGrp="1"/>
          </p:cNvSpPr>
          <p:nvPr>
            <p:ph type="title"/>
          </p:nvPr>
        </p:nvSpPr>
        <p:spPr/>
        <p:txBody>
          <a:bodyPr/>
          <a:lstStyle/>
          <a:p>
            <a:r>
              <a:rPr lang="en-US" dirty="0"/>
              <a:t>Key Differences</a:t>
            </a:r>
          </a:p>
        </p:txBody>
      </p:sp>
    </p:spTree>
    <p:extLst>
      <p:ext uri="{BB962C8B-B14F-4D97-AF65-F5344CB8AC3E}">
        <p14:creationId xmlns:p14="http://schemas.microsoft.com/office/powerpoint/2010/main" val="4023062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48</a:t>
            </a:fld>
            <a:endParaRPr lang="en-US" dirty="0"/>
          </a:p>
        </p:txBody>
      </p:sp>
      <p:sp>
        <p:nvSpPr>
          <p:cNvPr id="3" name="Text Placeholder 2"/>
          <p:cNvSpPr>
            <a:spLocks noGrp="1"/>
          </p:cNvSpPr>
          <p:nvPr>
            <p:ph type="body" sz="quarter" idx="12"/>
          </p:nvPr>
        </p:nvSpPr>
        <p:spPr>
          <a:xfrm>
            <a:off x="302684" y="1219498"/>
            <a:ext cx="8699704" cy="4419004"/>
          </a:xfrm>
        </p:spPr>
        <p:txBody>
          <a:bodyPr>
            <a:normAutofit lnSpcReduction="10000"/>
          </a:bodyPr>
          <a:lstStyle/>
          <a:p>
            <a:pPr marL="285750" indent="-285750">
              <a:buFont typeface="Arial" panose="020B0604020202020204" pitchFamily="34" charset="0"/>
              <a:buChar char="•"/>
            </a:pPr>
            <a:r>
              <a:rPr lang="en-US" dirty="0"/>
              <a:t>Replace source code with natural language descriptions</a:t>
            </a:r>
          </a:p>
          <a:p>
            <a:pPr marL="742950" lvl="1" indent="-285750">
              <a:buFont typeface="Arial" panose="020B0604020202020204" pitchFamily="34" charset="0"/>
              <a:buChar char="•"/>
            </a:pPr>
            <a:r>
              <a:rPr lang="en-US" dirty="0"/>
              <a:t>Eliminate the word "Test"</a:t>
            </a:r>
          </a:p>
          <a:p>
            <a:pPr marL="285750" indent="-285750">
              <a:buFont typeface="Arial" panose="020B0604020202020204" pitchFamily="34" charset="0"/>
              <a:buChar char="•"/>
            </a:pPr>
            <a:r>
              <a:rPr lang="en-US" dirty="0"/>
              <a:t>Change from:</a:t>
            </a:r>
          </a:p>
          <a:p>
            <a:pPr marL="1200150" lvl="2" indent="-285750">
              <a:buFont typeface="Arial" panose="020B0604020202020204" pitchFamily="34" charset="0"/>
              <a:buChar char="•"/>
            </a:pPr>
            <a:r>
              <a:rPr lang="en-US" i="1" dirty="0">
                <a:solidFill>
                  <a:srgbClr val="0070C0"/>
                </a:solidFill>
              </a:rPr>
              <a:t>public class </a:t>
            </a:r>
            <a:r>
              <a:rPr lang="en-US" i="1" dirty="0" err="1">
                <a:solidFill>
                  <a:srgbClr val="0070C0"/>
                </a:solidFill>
              </a:rPr>
              <a:t>CustomerLookupTest</a:t>
            </a:r>
            <a:r>
              <a:rPr lang="en-US" i="1" dirty="0">
                <a:solidFill>
                  <a:srgbClr val="0070C0"/>
                </a:solidFill>
              </a:rPr>
              <a:t> extends </a:t>
            </a:r>
            <a:r>
              <a:rPr lang="en-US" i="1" dirty="0" err="1">
                <a:solidFill>
                  <a:srgbClr val="0070C0"/>
                </a:solidFill>
              </a:rPr>
              <a:t>TestCase</a:t>
            </a:r>
            <a:r>
              <a:rPr lang="en-US" i="1" dirty="0">
                <a:solidFill>
                  <a:srgbClr val="0070C0"/>
                </a:solidFill>
              </a:rPr>
              <a:t> {</a:t>
            </a:r>
          </a:p>
          <a:p>
            <a:pPr marL="1657350" lvl="3" indent="-285750">
              <a:buFont typeface="Arial" panose="020B0604020202020204" pitchFamily="34" charset="0"/>
              <a:buChar char="•"/>
            </a:pPr>
            <a:r>
              <a:rPr lang="en-US" sz="1400" i="1" dirty="0" err="1">
                <a:solidFill>
                  <a:srgbClr val="0070C0"/>
                </a:solidFill>
              </a:rPr>
              <a:t>testFindsCustomerById</a:t>
            </a:r>
            <a:r>
              <a:rPr lang="en-US" sz="1400" i="1" dirty="0">
                <a:solidFill>
                  <a:srgbClr val="0070C0"/>
                </a:solidFill>
              </a:rPr>
              <a:t>() { ... }</a:t>
            </a:r>
          </a:p>
          <a:p>
            <a:pPr marL="1657350" lvl="3" indent="-285750">
              <a:buFont typeface="Arial" panose="020B0604020202020204" pitchFamily="34" charset="0"/>
              <a:buChar char="•"/>
            </a:pPr>
            <a:r>
              <a:rPr lang="en-US" sz="1400" i="1" dirty="0" err="1">
                <a:solidFill>
                  <a:srgbClr val="0070C0"/>
                </a:solidFill>
              </a:rPr>
              <a:t>testFailsForDuplicateCustomers</a:t>
            </a:r>
            <a:r>
              <a:rPr lang="en-US" sz="1400" i="1" dirty="0">
                <a:solidFill>
                  <a:srgbClr val="0070C0"/>
                </a:solidFill>
              </a:rPr>
              <a:t>() { ... }</a:t>
            </a:r>
          </a:p>
          <a:p>
            <a:pPr marL="1543050" lvl="3" indent="-171450">
              <a:buFont typeface="Arial" panose="020B0604020202020204" pitchFamily="34" charset="0"/>
              <a:buChar char="•"/>
            </a:pPr>
            <a:r>
              <a:rPr lang="en-US" i="1" dirty="0">
                <a:solidFill>
                  <a:srgbClr val="0070C0"/>
                </a:solidFill>
              </a:rPr>
              <a:t>...</a:t>
            </a:r>
          </a:p>
          <a:p>
            <a:pPr marL="1200150" lvl="2" indent="-285750">
              <a:buFont typeface="Arial" panose="020B0604020202020204" pitchFamily="34" charset="0"/>
              <a:buChar char="•"/>
            </a:pPr>
            <a:r>
              <a:rPr lang="en-US" i="1" dirty="0">
                <a:solidFill>
                  <a:srgbClr val="0070C0"/>
                </a:solidFill>
              </a:rPr>
              <a:t>}</a:t>
            </a:r>
          </a:p>
          <a:p>
            <a:pPr marL="285750" indent="-285750">
              <a:buFont typeface="Arial" panose="020B0604020202020204" pitchFamily="34" charset="0"/>
              <a:buChar char="•"/>
            </a:pPr>
            <a:r>
              <a:rPr lang="en-US" dirty="0"/>
              <a:t>To:</a:t>
            </a:r>
          </a:p>
          <a:p>
            <a:pPr lvl="1"/>
            <a:r>
              <a:rPr lang="en-US" dirty="0" err="1"/>
              <a:t>CustomerLookup</a:t>
            </a:r>
            <a:endParaRPr lang="en-US" dirty="0"/>
          </a:p>
          <a:p>
            <a:pPr lvl="2"/>
            <a:r>
              <a:rPr lang="en-US" dirty="0"/>
              <a:t>finds customer by id</a:t>
            </a:r>
          </a:p>
          <a:p>
            <a:pPr lvl="2"/>
            <a:r>
              <a:rPr lang="en-US" dirty="0"/>
              <a:t>fails for duplicate customers</a:t>
            </a:r>
          </a:p>
          <a:p>
            <a:pPr lvl="2"/>
            <a:r>
              <a:rPr lang="en-US" sz="2000" dirty="0"/>
              <a:t>…</a:t>
            </a:r>
          </a:p>
        </p:txBody>
      </p:sp>
      <p:sp>
        <p:nvSpPr>
          <p:cNvPr id="4" name="Title 3"/>
          <p:cNvSpPr>
            <a:spLocks noGrp="1"/>
          </p:cNvSpPr>
          <p:nvPr>
            <p:ph type="title"/>
          </p:nvPr>
        </p:nvSpPr>
        <p:spPr/>
        <p:txBody>
          <a:bodyPr/>
          <a:lstStyle/>
          <a:p>
            <a:r>
              <a:rPr lang="en-US" dirty="0"/>
              <a:t>Simplify Testing</a:t>
            </a:r>
          </a:p>
        </p:txBody>
      </p:sp>
    </p:spTree>
    <p:extLst>
      <p:ext uri="{BB962C8B-B14F-4D97-AF65-F5344CB8AC3E}">
        <p14:creationId xmlns:p14="http://schemas.microsoft.com/office/powerpoint/2010/main" val="4023424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49</a:t>
            </a:fld>
            <a:endParaRPr lang="en-US" dirty="0"/>
          </a:p>
        </p:txBody>
      </p:sp>
      <p:sp>
        <p:nvSpPr>
          <p:cNvPr id="3" name="Text Placeholder 2"/>
          <p:cNvSpPr>
            <a:spLocks noGrp="1"/>
          </p:cNvSpPr>
          <p:nvPr>
            <p:ph type="body" sz="quarter" idx="12"/>
          </p:nvPr>
        </p:nvSpPr>
        <p:spPr>
          <a:xfrm>
            <a:off x="413533" y="1294783"/>
            <a:ext cx="8691562" cy="4962211"/>
          </a:xfrm>
        </p:spPr>
        <p:txBody>
          <a:bodyPr/>
          <a:lstStyle/>
          <a:p>
            <a:r>
              <a:rPr lang="en-US" sz="2200" dirty="0">
                <a:solidFill>
                  <a:srgbClr val="FF0000"/>
                </a:solidFill>
              </a:rPr>
              <a:t>As a</a:t>
            </a:r>
            <a:r>
              <a:rPr lang="en-US" sz="2200" dirty="0"/>
              <a:t> [X]</a:t>
            </a:r>
          </a:p>
          <a:p>
            <a:r>
              <a:rPr lang="en-US" sz="2200" dirty="0">
                <a:solidFill>
                  <a:srgbClr val="FF0000"/>
                </a:solidFill>
              </a:rPr>
              <a:t>I want</a:t>
            </a:r>
            <a:r>
              <a:rPr lang="en-US" sz="2200" dirty="0"/>
              <a:t> [Y]</a:t>
            </a:r>
          </a:p>
          <a:p>
            <a:r>
              <a:rPr lang="en-US" sz="2200" dirty="0">
                <a:solidFill>
                  <a:srgbClr val="FF0000"/>
                </a:solidFill>
              </a:rPr>
              <a:t>so that</a:t>
            </a:r>
            <a:r>
              <a:rPr lang="en-US" sz="2200" dirty="0"/>
              <a:t> [Z]</a:t>
            </a:r>
          </a:p>
          <a:p>
            <a:endParaRPr lang="en-US" sz="2200" dirty="0"/>
          </a:p>
          <a:p>
            <a:endParaRPr lang="en-US" sz="2200" dirty="0"/>
          </a:p>
          <a:p>
            <a:endParaRPr lang="en-US" sz="2200" dirty="0"/>
          </a:p>
          <a:p>
            <a:r>
              <a:rPr lang="en-US" sz="2200" dirty="0">
                <a:solidFill>
                  <a:srgbClr val="FF0000"/>
                </a:solidFill>
              </a:rPr>
              <a:t>As a</a:t>
            </a:r>
            <a:r>
              <a:rPr lang="en-US" sz="2200" dirty="0"/>
              <a:t> customer,</a:t>
            </a:r>
          </a:p>
          <a:p>
            <a:r>
              <a:rPr lang="en-US" sz="2200" dirty="0">
                <a:solidFill>
                  <a:srgbClr val="FF0000"/>
                </a:solidFill>
              </a:rPr>
              <a:t>I want</a:t>
            </a:r>
            <a:r>
              <a:rPr lang="en-US" sz="2200" dirty="0"/>
              <a:t> to withdraw cash from an ATM,</a:t>
            </a:r>
          </a:p>
          <a:p>
            <a:r>
              <a:rPr lang="en-US" sz="2200" dirty="0">
                <a:solidFill>
                  <a:srgbClr val="FF0000"/>
                </a:solidFill>
              </a:rPr>
              <a:t>so that</a:t>
            </a:r>
            <a:r>
              <a:rPr lang="en-US" sz="2200" dirty="0"/>
              <a:t> I don’t need to wait in line at the bank.</a:t>
            </a:r>
          </a:p>
        </p:txBody>
      </p:sp>
      <p:sp>
        <p:nvSpPr>
          <p:cNvPr id="4" name="Title 3"/>
          <p:cNvSpPr>
            <a:spLocks noGrp="1"/>
          </p:cNvSpPr>
          <p:nvPr>
            <p:ph type="title"/>
          </p:nvPr>
        </p:nvSpPr>
        <p:spPr>
          <a:xfrm>
            <a:off x="413533" y="445651"/>
            <a:ext cx="6635514" cy="939667"/>
          </a:xfrm>
        </p:spPr>
        <p:txBody>
          <a:bodyPr/>
          <a:lstStyle/>
          <a:p>
            <a:r>
              <a:rPr lang="en-US" dirty="0"/>
              <a:t>Map User Story to Tests</a:t>
            </a:r>
          </a:p>
        </p:txBody>
      </p:sp>
    </p:spTree>
    <p:extLst>
      <p:ext uri="{BB962C8B-B14F-4D97-AF65-F5344CB8AC3E}">
        <p14:creationId xmlns:p14="http://schemas.microsoft.com/office/powerpoint/2010/main" val="175200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5</a:t>
            </a:fld>
            <a:endParaRPr lang="en-US" dirty="0"/>
          </a:p>
        </p:txBody>
      </p:sp>
      <p:sp>
        <p:nvSpPr>
          <p:cNvPr id="4" name="Title 3"/>
          <p:cNvSpPr>
            <a:spLocks noGrp="1"/>
          </p:cNvSpPr>
          <p:nvPr>
            <p:ph type="title"/>
          </p:nvPr>
        </p:nvSpPr>
        <p:spPr/>
        <p:txBody>
          <a:bodyPr/>
          <a:lstStyle/>
          <a:p>
            <a:r>
              <a:rPr lang="en-US" dirty="0"/>
              <a:t>Why is Testing Important?</a:t>
            </a:r>
          </a:p>
        </p:txBody>
      </p:sp>
      <p:sp>
        <p:nvSpPr>
          <p:cNvPr id="11" name="Rounded Rectangular Callout 10"/>
          <p:cNvSpPr/>
          <p:nvPr/>
        </p:nvSpPr>
        <p:spPr>
          <a:xfrm>
            <a:off x="4314862" y="1532704"/>
            <a:ext cx="5559973" cy="2322786"/>
          </a:xfrm>
          <a:prstGeom prst="wedgeRoundRectCallout">
            <a:avLst>
              <a:gd name="adj1" fmla="val -49756"/>
              <a:gd name="adj2" fmla="val 66120"/>
              <a:gd name="adj3" fmla="val 166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600" b="1" dirty="0">
                <a:solidFill>
                  <a:srgbClr val="C00000"/>
                </a:solidFill>
                <a:latin typeface="Century Schoolbook" panose="02040604050505020304" pitchFamily="18" charset="0"/>
              </a:rPr>
              <a:t>Software failures can cause monetary and human loss…</a:t>
            </a:r>
          </a:p>
        </p:txBody>
      </p:sp>
      <p:sp>
        <p:nvSpPr>
          <p:cNvPr id="13" name="Rectangle 12"/>
          <p:cNvSpPr/>
          <p:nvPr/>
        </p:nvSpPr>
        <p:spPr>
          <a:xfrm>
            <a:off x="5251230" y="5688101"/>
            <a:ext cx="5559973" cy="461665"/>
          </a:xfrm>
          <a:prstGeom prst="rect">
            <a:avLst/>
          </a:prstGeom>
        </p:spPr>
        <p:txBody>
          <a:bodyPr wrap="square">
            <a:spAutoFit/>
          </a:bodyPr>
          <a:lstStyle/>
          <a:p>
            <a:r>
              <a:rPr lang="en-US" sz="1200" dirty="0">
                <a:hlinkClick r:id="rId2"/>
              </a:rPr>
              <a:t>https://www.cs.tau.ac.il/~nachumd/horror.html</a:t>
            </a:r>
          </a:p>
          <a:p>
            <a:r>
              <a:rPr lang="en-US" sz="1200" dirty="0">
                <a:hlinkClick r:id="rId2"/>
              </a:rPr>
              <a:t>https://www.guru99.com/software-testing-introduction-importance.html</a:t>
            </a:r>
            <a:endParaRPr lang="en-US" sz="1200" dirty="0"/>
          </a:p>
        </p:txBody>
      </p:sp>
      <p:pic>
        <p:nvPicPr>
          <p:cNvPr id="15" name="Picture 14"/>
          <p:cNvPicPr>
            <a:picLocks noChangeAspect="1"/>
          </p:cNvPicPr>
          <p:nvPr/>
        </p:nvPicPr>
        <p:blipFill>
          <a:blip r:embed="rId3"/>
          <a:stretch>
            <a:fillRect/>
          </a:stretch>
        </p:blipFill>
        <p:spPr>
          <a:xfrm>
            <a:off x="2086011" y="3719021"/>
            <a:ext cx="2228850" cy="2047875"/>
          </a:xfrm>
          <a:prstGeom prst="rect">
            <a:avLst/>
          </a:prstGeom>
        </p:spPr>
      </p:pic>
    </p:spTree>
    <p:extLst>
      <p:ext uri="{BB962C8B-B14F-4D97-AF65-F5344CB8AC3E}">
        <p14:creationId xmlns:p14="http://schemas.microsoft.com/office/powerpoint/2010/main" val="70576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50</a:t>
            </a:fld>
            <a:endParaRPr lang="en-US" dirty="0"/>
          </a:p>
        </p:txBody>
      </p:sp>
      <p:sp>
        <p:nvSpPr>
          <p:cNvPr id="3" name="Text Placeholder 2"/>
          <p:cNvSpPr>
            <a:spLocks noGrp="1"/>
          </p:cNvSpPr>
          <p:nvPr>
            <p:ph type="body" sz="quarter" idx="12"/>
          </p:nvPr>
        </p:nvSpPr>
        <p:spPr>
          <a:xfrm>
            <a:off x="370824" y="1124638"/>
            <a:ext cx="11588749" cy="4981786"/>
          </a:xfrm>
        </p:spPr>
        <p:txBody>
          <a:bodyPr/>
          <a:lstStyle/>
          <a:p>
            <a:r>
              <a:rPr lang="en-US" dirty="0">
                <a:solidFill>
                  <a:srgbClr val="FF0000"/>
                </a:solidFill>
              </a:rPr>
              <a:t>Given</a:t>
            </a:r>
            <a:r>
              <a:rPr lang="en-US" dirty="0"/>
              <a:t> some initial context (the givens),</a:t>
            </a:r>
          </a:p>
          <a:p>
            <a:r>
              <a:rPr lang="en-US" dirty="0">
                <a:solidFill>
                  <a:srgbClr val="FF0000"/>
                </a:solidFill>
              </a:rPr>
              <a:t>When</a:t>
            </a:r>
            <a:r>
              <a:rPr lang="en-US" dirty="0"/>
              <a:t> an event occurs,</a:t>
            </a:r>
          </a:p>
          <a:p>
            <a:r>
              <a:rPr lang="en-US" dirty="0">
                <a:solidFill>
                  <a:srgbClr val="FF0000"/>
                </a:solidFill>
              </a:rPr>
              <a:t>Then</a:t>
            </a:r>
            <a:r>
              <a:rPr lang="en-US" dirty="0"/>
              <a:t> ensure some outcomes.</a:t>
            </a:r>
          </a:p>
          <a:p>
            <a:endParaRPr lang="en-US" dirty="0"/>
          </a:p>
          <a:p>
            <a:endParaRPr lang="en-US" dirty="0"/>
          </a:p>
          <a:p>
            <a:r>
              <a:rPr lang="en-US" dirty="0">
                <a:solidFill>
                  <a:srgbClr val="FF0000"/>
                </a:solidFill>
              </a:rPr>
              <a:t>Given</a:t>
            </a:r>
            <a:r>
              <a:rPr lang="en-US" dirty="0"/>
              <a:t> the account is in credit</a:t>
            </a:r>
          </a:p>
          <a:p>
            <a:r>
              <a:rPr lang="en-US" dirty="0"/>
              <a:t>And the card is valid</a:t>
            </a:r>
          </a:p>
          <a:p>
            <a:r>
              <a:rPr lang="en-US" dirty="0"/>
              <a:t>And the dispenser contains cash</a:t>
            </a:r>
          </a:p>
          <a:p>
            <a:r>
              <a:rPr lang="en-US" dirty="0">
                <a:solidFill>
                  <a:srgbClr val="FF0000"/>
                </a:solidFill>
              </a:rPr>
              <a:t>When</a:t>
            </a:r>
            <a:r>
              <a:rPr lang="en-US" dirty="0"/>
              <a:t> the customer requests cash</a:t>
            </a:r>
          </a:p>
          <a:p>
            <a:r>
              <a:rPr lang="en-US" dirty="0">
                <a:solidFill>
                  <a:srgbClr val="FF0000"/>
                </a:solidFill>
              </a:rPr>
              <a:t>Then</a:t>
            </a:r>
            <a:r>
              <a:rPr lang="en-US" dirty="0"/>
              <a:t> ensure the account is debited</a:t>
            </a:r>
          </a:p>
          <a:p>
            <a:r>
              <a:rPr lang="en-US" dirty="0"/>
              <a:t>And ensure cash is dispensed</a:t>
            </a:r>
          </a:p>
          <a:p>
            <a:r>
              <a:rPr lang="en-US" dirty="0"/>
              <a:t>And ensure the card is returned</a:t>
            </a:r>
          </a:p>
        </p:txBody>
      </p:sp>
      <p:sp>
        <p:nvSpPr>
          <p:cNvPr id="4" name="Title 3"/>
          <p:cNvSpPr>
            <a:spLocks noGrp="1"/>
          </p:cNvSpPr>
          <p:nvPr>
            <p:ph type="title"/>
          </p:nvPr>
        </p:nvSpPr>
        <p:spPr/>
        <p:txBody>
          <a:bodyPr/>
          <a:lstStyle/>
          <a:p>
            <a:r>
              <a:rPr lang="en-US" dirty="0"/>
              <a:t>Behavior Templates Aid Testing</a:t>
            </a:r>
          </a:p>
        </p:txBody>
      </p:sp>
      <p:sp>
        <p:nvSpPr>
          <p:cNvPr id="5" name="Rectangle 4"/>
          <p:cNvSpPr/>
          <p:nvPr/>
        </p:nvSpPr>
        <p:spPr>
          <a:xfrm>
            <a:off x="4498985" y="4818555"/>
            <a:ext cx="1763296" cy="369332"/>
          </a:xfrm>
          <a:prstGeom prst="rect">
            <a:avLst/>
          </a:prstGeom>
        </p:spPr>
        <p:txBody>
          <a:bodyPr wrap="square">
            <a:spAutoFit/>
          </a:bodyPr>
          <a:lstStyle/>
          <a:p>
            <a:r>
              <a:rPr lang="en-US" dirty="0">
                <a:solidFill>
                  <a:srgbClr val="3366FF"/>
                </a:solidFill>
                <a:latin typeface="Calibri" panose="020F0502020204030204" pitchFamily="34" charset="0"/>
              </a:rPr>
              <a:t>Post-conditions</a:t>
            </a:r>
            <a:endParaRPr lang="en-US" dirty="0"/>
          </a:p>
        </p:txBody>
      </p:sp>
      <p:cxnSp>
        <p:nvCxnSpPr>
          <p:cNvPr id="7" name="Straight Connector 6"/>
          <p:cNvCxnSpPr/>
          <p:nvPr/>
        </p:nvCxnSpPr>
        <p:spPr>
          <a:xfrm>
            <a:off x="525957" y="4055167"/>
            <a:ext cx="5540044" cy="18107"/>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4498985" y="3600902"/>
            <a:ext cx="1543884" cy="369332"/>
          </a:xfrm>
          <a:prstGeom prst="rect">
            <a:avLst/>
          </a:prstGeom>
        </p:spPr>
        <p:txBody>
          <a:bodyPr wrap="none">
            <a:spAutoFit/>
          </a:bodyPr>
          <a:lstStyle/>
          <a:p>
            <a:r>
              <a:rPr lang="en-US" dirty="0">
                <a:solidFill>
                  <a:srgbClr val="3366FF"/>
                </a:solidFill>
                <a:latin typeface="Calibri" panose="020F0502020204030204" pitchFamily="34" charset="0"/>
              </a:rPr>
              <a:t>Pre-conditions</a:t>
            </a:r>
          </a:p>
        </p:txBody>
      </p:sp>
      <p:cxnSp>
        <p:nvCxnSpPr>
          <p:cNvPr id="10" name="Straight Connector 9"/>
          <p:cNvCxnSpPr/>
          <p:nvPr/>
        </p:nvCxnSpPr>
        <p:spPr>
          <a:xfrm>
            <a:off x="525957" y="4818555"/>
            <a:ext cx="5540044" cy="18107"/>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498985" y="4246450"/>
            <a:ext cx="705514" cy="369332"/>
          </a:xfrm>
          <a:prstGeom prst="rect">
            <a:avLst/>
          </a:prstGeom>
        </p:spPr>
        <p:txBody>
          <a:bodyPr wrap="none">
            <a:spAutoFit/>
          </a:bodyPr>
          <a:lstStyle/>
          <a:p>
            <a:r>
              <a:rPr lang="en-US" dirty="0">
                <a:solidFill>
                  <a:srgbClr val="3366FF"/>
                </a:solidFill>
                <a:latin typeface="Calibri" panose="020F0502020204030204" pitchFamily="34" charset="0"/>
              </a:rPr>
              <a:t>Event</a:t>
            </a:r>
            <a:endParaRPr lang="en-US" dirty="0"/>
          </a:p>
        </p:txBody>
      </p:sp>
    </p:spTree>
    <p:extLst>
      <p:ext uri="{BB962C8B-B14F-4D97-AF65-F5344CB8AC3E}">
        <p14:creationId xmlns:p14="http://schemas.microsoft.com/office/powerpoint/2010/main" val="3143514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51</a:t>
            </a:fld>
            <a:endParaRPr lang="en-US" dirty="0"/>
          </a:p>
        </p:txBody>
      </p:sp>
      <p:sp>
        <p:nvSpPr>
          <p:cNvPr id="3" name="Text Placeholder 2"/>
          <p:cNvSpPr>
            <a:spLocks noGrp="1"/>
          </p:cNvSpPr>
          <p:nvPr>
            <p:ph type="body" sz="quarter" idx="12"/>
          </p:nvPr>
        </p:nvSpPr>
        <p:spPr/>
        <p:txBody>
          <a:bodyPr/>
          <a:lstStyle/>
          <a:p>
            <a:pPr marL="342900" indent="-342900">
              <a:buFont typeface="Arial" panose="020B0604020202020204" pitchFamily="34" charset="0"/>
              <a:buChar char="•"/>
            </a:pPr>
            <a:r>
              <a:rPr lang="en-US" sz="2200" dirty="0"/>
              <a:t>Behavior stories are still easy for customers to write and understand</a:t>
            </a:r>
          </a:p>
          <a:p>
            <a:pPr marL="800100" lvl="1" indent="-342900">
              <a:buFont typeface="Arial" panose="020B0604020202020204" pitchFamily="34" charset="0"/>
              <a:buChar char="•"/>
            </a:pPr>
            <a:r>
              <a:rPr lang="en-US" sz="2200" dirty="0"/>
              <a:t>Describe what needs to happen</a:t>
            </a:r>
          </a:p>
          <a:p>
            <a:pPr marL="342900" indent="-342900">
              <a:buFont typeface="Arial" panose="020B0604020202020204" pitchFamily="34" charset="0"/>
              <a:buChar char="•"/>
            </a:pPr>
            <a:r>
              <a:rPr lang="en-US" sz="2200" dirty="0"/>
              <a:t>BUT…</a:t>
            </a:r>
          </a:p>
          <a:p>
            <a:r>
              <a:rPr lang="en-US" sz="2200" dirty="0"/>
              <a:t>	Behavior Stories are easier to map automatically from user descriptions to executable test cases</a:t>
            </a:r>
          </a:p>
        </p:txBody>
      </p:sp>
      <p:sp>
        <p:nvSpPr>
          <p:cNvPr id="4" name="Title 3"/>
          <p:cNvSpPr>
            <a:spLocks noGrp="1"/>
          </p:cNvSpPr>
          <p:nvPr>
            <p:ph type="title"/>
          </p:nvPr>
        </p:nvSpPr>
        <p:spPr/>
        <p:txBody>
          <a:bodyPr/>
          <a:lstStyle/>
          <a:p>
            <a:r>
              <a:rPr lang="en-US" dirty="0"/>
              <a:t>User Stories to Behavior Stories</a:t>
            </a:r>
          </a:p>
        </p:txBody>
      </p:sp>
    </p:spTree>
    <p:extLst>
      <p:ext uri="{BB962C8B-B14F-4D97-AF65-F5344CB8AC3E}">
        <p14:creationId xmlns:p14="http://schemas.microsoft.com/office/powerpoint/2010/main" val="2140980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52</a:t>
            </a:fld>
            <a:endParaRPr lang="en-US" dirty="0"/>
          </a:p>
        </p:txBody>
      </p:sp>
      <p:sp>
        <p:nvSpPr>
          <p:cNvPr id="3" name="Text Placeholder 2"/>
          <p:cNvSpPr>
            <a:spLocks noGrp="1"/>
          </p:cNvSpPr>
          <p:nvPr>
            <p:ph type="body" sz="quarter" idx="12"/>
          </p:nvPr>
        </p:nvSpPr>
        <p:spPr/>
        <p:txBody>
          <a:bodyPr/>
          <a:lstStyle/>
          <a:p>
            <a:pPr marL="342900" indent="-342900">
              <a:buFont typeface="Arial" panose="020B0604020202020204" pitchFamily="34" charset="0"/>
              <a:buChar char="•"/>
            </a:pPr>
            <a:r>
              <a:rPr lang="en-US" sz="2200" dirty="0" err="1"/>
              <a:t>JBehave</a:t>
            </a:r>
            <a:r>
              <a:rPr lang="en-US" sz="2200" dirty="0"/>
              <a:t>: JUnit for customers</a:t>
            </a:r>
          </a:p>
          <a:p>
            <a:pPr marL="342900" indent="-342900">
              <a:buFont typeface="Arial" panose="020B0604020202020204" pitchFamily="34" charset="0"/>
              <a:buChar char="•"/>
            </a:pPr>
            <a:r>
              <a:rPr lang="en-US" sz="2200" dirty="0" err="1"/>
              <a:t>RBehave</a:t>
            </a:r>
            <a:r>
              <a:rPr lang="en-US" sz="2200" dirty="0"/>
              <a:t>: </a:t>
            </a:r>
            <a:r>
              <a:rPr lang="en-US" sz="2200" dirty="0" err="1"/>
              <a:t>JBehave</a:t>
            </a:r>
            <a:r>
              <a:rPr lang="en-US" sz="2200" dirty="0"/>
              <a:t> in Ruby</a:t>
            </a:r>
          </a:p>
          <a:p>
            <a:pPr marL="342900" indent="-342900">
              <a:buFont typeface="Arial" panose="020B0604020202020204" pitchFamily="34" charset="0"/>
              <a:buChar char="•"/>
            </a:pPr>
            <a:r>
              <a:rPr lang="en-US" sz="2200" dirty="0"/>
              <a:t>Behave: Behave for Python</a:t>
            </a:r>
          </a:p>
          <a:p>
            <a:pPr marL="342900" indent="-342900">
              <a:buFont typeface="Arial" panose="020B0604020202020204" pitchFamily="34" charset="0"/>
              <a:buChar char="•"/>
            </a:pPr>
            <a:r>
              <a:rPr lang="en-US" sz="2200" dirty="0" err="1"/>
              <a:t>RSpec</a:t>
            </a:r>
            <a:r>
              <a:rPr lang="en-US" sz="2200" dirty="0"/>
              <a:t>: Evolution of </a:t>
            </a:r>
            <a:r>
              <a:rPr lang="en-US" sz="2200" dirty="0" err="1"/>
              <a:t>RBehave</a:t>
            </a:r>
            <a:endParaRPr lang="en-US" sz="2200" dirty="0"/>
          </a:p>
          <a:p>
            <a:pPr marL="342900" indent="-342900">
              <a:buFont typeface="Arial" panose="020B0604020202020204" pitchFamily="34" charset="0"/>
              <a:buChar char="•"/>
            </a:pPr>
            <a:r>
              <a:rPr lang="en-US" sz="2200" dirty="0"/>
              <a:t>Cucumber: UI specs in natural language for Ruby</a:t>
            </a:r>
          </a:p>
          <a:p>
            <a:r>
              <a:rPr lang="en-US" sz="2200" dirty="0"/>
              <a:t>... similar tools for Python, C, C++, Delphi, PHP, </a:t>
            </a:r>
            <a:r>
              <a:rPr lang="en-US" sz="2200" dirty="0" err="1"/>
              <a:t>.Net</a:t>
            </a:r>
            <a:endParaRPr lang="en-US" sz="2200" dirty="0"/>
          </a:p>
        </p:txBody>
      </p:sp>
      <p:sp>
        <p:nvSpPr>
          <p:cNvPr id="4" name="Title 3"/>
          <p:cNvSpPr>
            <a:spLocks noGrp="1"/>
          </p:cNvSpPr>
          <p:nvPr>
            <p:ph type="title"/>
          </p:nvPr>
        </p:nvSpPr>
        <p:spPr/>
        <p:txBody>
          <a:bodyPr/>
          <a:lstStyle/>
          <a:p>
            <a:r>
              <a:rPr lang="en-US" dirty="0"/>
              <a:t>BDD Tools</a:t>
            </a:r>
          </a:p>
        </p:txBody>
      </p:sp>
    </p:spTree>
    <p:extLst>
      <p:ext uri="{BB962C8B-B14F-4D97-AF65-F5344CB8AC3E}">
        <p14:creationId xmlns:p14="http://schemas.microsoft.com/office/powerpoint/2010/main" val="2523682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688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6</a:t>
            </a:fld>
            <a:endParaRPr lang="en-US" dirty="0"/>
          </a:p>
        </p:txBody>
      </p:sp>
      <p:pic>
        <p:nvPicPr>
          <p:cNvPr id="5" name="Picture 4"/>
          <p:cNvPicPr>
            <a:picLocks noChangeAspect="1"/>
          </p:cNvPicPr>
          <p:nvPr/>
        </p:nvPicPr>
        <p:blipFill>
          <a:blip r:embed="rId2"/>
          <a:stretch>
            <a:fillRect/>
          </a:stretch>
        </p:blipFill>
        <p:spPr>
          <a:xfrm>
            <a:off x="3321269" y="1749971"/>
            <a:ext cx="5549462" cy="3040299"/>
          </a:xfrm>
          <a:prstGeom prst="rect">
            <a:avLst/>
          </a:prstGeom>
        </p:spPr>
      </p:pic>
      <p:sp>
        <p:nvSpPr>
          <p:cNvPr id="3" name="Text Placeholder 2"/>
          <p:cNvSpPr>
            <a:spLocks noGrp="1"/>
          </p:cNvSpPr>
          <p:nvPr>
            <p:ph type="body" sz="quarter" idx="12"/>
          </p:nvPr>
        </p:nvSpPr>
        <p:spPr/>
        <p:txBody>
          <a:bodyPr/>
          <a:lstStyle/>
          <a:p>
            <a:pPr marL="285750" indent="-285750">
              <a:buFont typeface="Arial" panose="020B0604020202020204" pitchFamily="34" charset="0"/>
              <a:buChar char="•"/>
            </a:pPr>
            <a:r>
              <a:rPr lang="en-US" dirty="0"/>
              <a:t>A China Airlines Airbus A300 crashes on April 26, 1994</a:t>
            </a:r>
          </a:p>
        </p:txBody>
      </p:sp>
      <p:sp>
        <p:nvSpPr>
          <p:cNvPr id="4" name="Title 3"/>
          <p:cNvSpPr>
            <a:spLocks noGrp="1"/>
          </p:cNvSpPr>
          <p:nvPr>
            <p:ph type="title"/>
          </p:nvPr>
        </p:nvSpPr>
        <p:spPr/>
        <p:txBody>
          <a:bodyPr/>
          <a:lstStyle/>
          <a:p>
            <a:r>
              <a:rPr lang="en-US" dirty="0"/>
              <a:t>Air Crash</a:t>
            </a:r>
          </a:p>
        </p:txBody>
      </p:sp>
      <p:sp>
        <p:nvSpPr>
          <p:cNvPr id="6" name="TextBox 5"/>
          <p:cNvSpPr txBox="1"/>
          <p:nvPr/>
        </p:nvSpPr>
        <p:spPr>
          <a:xfrm>
            <a:off x="4666593" y="5108029"/>
            <a:ext cx="3710152" cy="492443"/>
          </a:xfrm>
          <a:prstGeom prst="rect">
            <a:avLst/>
          </a:prstGeom>
          <a:noFill/>
        </p:spPr>
        <p:txBody>
          <a:bodyPr wrap="square" rtlCol="0">
            <a:spAutoFit/>
          </a:bodyPr>
          <a:lstStyle/>
          <a:p>
            <a:r>
              <a:rPr lang="en-US" sz="2600" b="1" dirty="0">
                <a:solidFill>
                  <a:srgbClr val="C00000"/>
                </a:solidFill>
                <a:latin typeface="AkayaTelivigala" pitchFamily="2" charset="77"/>
                <a:cs typeface="AkayaTelivigala" pitchFamily="2" charset="77"/>
              </a:rPr>
              <a:t>264 people killed</a:t>
            </a:r>
          </a:p>
        </p:txBody>
      </p:sp>
    </p:spTree>
    <p:extLst>
      <p:ext uri="{BB962C8B-B14F-4D97-AF65-F5344CB8AC3E}">
        <p14:creationId xmlns:p14="http://schemas.microsoft.com/office/powerpoint/2010/main" val="1217185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7</a:t>
            </a:fld>
            <a:endParaRPr lang="en-US" dirty="0"/>
          </a:p>
        </p:txBody>
      </p:sp>
      <p:sp>
        <p:nvSpPr>
          <p:cNvPr id="3" name="Text Placeholder 2"/>
          <p:cNvSpPr>
            <a:spLocks noGrp="1"/>
          </p:cNvSpPr>
          <p:nvPr>
            <p:ph type="body" sz="quarter" idx="12"/>
          </p:nvPr>
        </p:nvSpPr>
        <p:spPr>
          <a:xfrm>
            <a:off x="302684" y="1124638"/>
            <a:ext cx="8496573" cy="4981786"/>
          </a:xfrm>
        </p:spPr>
        <p:txBody>
          <a:bodyPr/>
          <a:lstStyle/>
          <a:p>
            <a:pPr marL="285750" indent="-285750">
              <a:buFont typeface="Arial" panose="020B0604020202020204" pitchFamily="34" charset="0"/>
              <a:buChar char="•"/>
            </a:pPr>
            <a:r>
              <a:rPr lang="en-US" dirty="0"/>
              <a:t>The Therac-25 radiation overdose due to software bugs</a:t>
            </a:r>
          </a:p>
        </p:txBody>
      </p:sp>
      <p:sp>
        <p:nvSpPr>
          <p:cNvPr id="4" name="Title 3"/>
          <p:cNvSpPr>
            <a:spLocks noGrp="1"/>
          </p:cNvSpPr>
          <p:nvPr>
            <p:ph type="title"/>
          </p:nvPr>
        </p:nvSpPr>
        <p:spPr/>
        <p:txBody>
          <a:bodyPr/>
          <a:lstStyle/>
          <a:p>
            <a:r>
              <a:rPr lang="en-US" dirty="0"/>
              <a:t>Therac-25 Failure</a:t>
            </a:r>
          </a:p>
        </p:txBody>
      </p:sp>
      <p:pic>
        <p:nvPicPr>
          <p:cNvPr id="1026" name="Picture 2" descr="therac-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579" y="1815315"/>
            <a:ext cx="4247620" cy="31432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40332" y="5415540"/>
            <a:ext cx="5672440" cy="492443"/>
          </a:xfrm>
          <a:prstGeom prst="rect">
            <a:avLst/>
          </a:prstGeom>
          <a:noFill/>
        </p:spPr>
        <p:txBody>
          <a:bodyPr wrap="square" rtlCol="0">
            <a:spAutoFit/>
          </a:bodyPr>
          <a:lstStyle/>
          <a:p>
            <a:r>
              <a:rPr lang="en-US" sz="2600" b="1" dirty="0">
                <a:solidFill>
                  <a:srgbClr val="C00000"/>
                </a:solidFill>
                <a:latin typeface="AkayaTelivigala" pitchFamily="2" charset="77"/>
                <a:cs typeface="AkayaTelivigala" pitchFamily="2" charset="77"/>
              </a:rPr>
              <a:t>4 patients killed, 2 life-long injured</a:t>
            </a:r>
          </a:p>
        </p:txBody>
      </p:sp>
    </p:spTree>
    <p:extLst>
      <p:ext uri="{BB962C8B-B14F-4D97-AF65-F5344CB8AC3E}">
        <p14:creationId xmlns:p14="http://schemas.microsoft.com/office/powerpoint/2010/main" val="76954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8</a:t>
            </a:fld>
            <a:endParaRPr lang="en-US" dirty="0"/>
          </a:p>
        </p:txBody>
      </p:sp>
      <p:sp>
        <p:nvSpPr>
          <p:cNvPr id="3" name="Text Placeholder 2"/>
          <p:cNvSpPr>
            <a:spLocks noGrp="1"/>
          </p:cNvSpPr>
          <p:nvPr>
            <p:ph type="body" sz="quarter" idx="12"/>
          </p:nvPr>
        </p:nvSpPr>
        <p:spPr/>
        <p:txBody>
          <a:bodyPr/>
          <a:lstStyle/>
          <a:p>
            <a:pPr marL="285750" indent="-285750">
              <a:buFont typeface="Arial" panose="020B0604020202020204" pitchFamily="34" charset="0"/>
              <a:buChar char="•"/>
            </a:pPr>
            <a:r>
              <a:rPr lang="en-US" dirty="0"/>
              <a:t>1962, the Mariner I exploded less than 5 minutes into flight due to a tiny typo in mathematical code.</a:t>
            </a:r>
          </a:p>
        </p:txBody>
      </p:sp>
      <p:sp>
        <p:nvSpPr>
          <p:cNvPr id="4" name="Title 3"/>
          <p:cNvSpPr>
            <a:spLocks noGrp="1"/>
          </p:cNvSpPr>
          <p:nvPr>
            <p:ph type="title"/>
          </p:nvPr>
        </p:nvSpPr>
        <p:spPr/>
        <p:txBody>
          <a:bodyPr/>
          <a:lstStyle/>
          <a:p>
            <a:r>
              <a:rPr lang="en-US" dirty="0"/>
              <a:t>The Most Expensive Hyphen </a:t>
            </a:r>
          </a:p>
        </p:txBody>
      </p:sp>
      <p:pic>
        <p:nvPicPr>
          <p:cNvPr id="5" name="Picture 4"/>
          <p:cNvPicPr>
            <a:picLocks noChangeAspect="1"/>
          </p:cNvPicPr>
          <p:nvPr/>
        </p:nvPicPr>
        <p:blipFill>
          <a:blip r:embed="rId3"/>
          <a:stretch>
            <a:fillRect/>
          </a:stretch>
        </p:blipFill>
        <p:spPr>
          <a:xfrm>
            <a:off x="3979476" y="1776694"/>
            <a:ext cx="4234636" cy="3232203"/>
          </a:xfrm>
          <a:prstGeom prst="rect">
            <a:avLst/>
          </a:prstGeom>
        </p:spPr>
      </p:pic>
      <p:sp>
        <p:nvSpPr>
          <p:cNvPr id="6" name="TextBox 5"/>
          <p:cNvSpPr txBox="1"/>
          <p:nvPr/>
        </p:nvSpPr>
        <p:spPr>
          <a:xfrm>
            <a:off x="3207699" y="5201343"/>
            <a:ext cx="5776602" cy="892552"/>
          </a:xfrm>
          <a:prstGeom prst="rect">
            <a:avLst/>
          </a:prstGeom>
          <a:noFill/>
        </p:spPr>
        <p:txBody>
          <a:bodyPr wrap="square" rtlCol="0">
            <a:spAutoFit/>
          </a:bodyPr>
          <a:lstStyle>
            <a:defPPr>
              <a:defRPr lang="en-US"/>
            </a:defPPr>
            <a:lvl1pPr>
              <a:defRPr sz="2600" b="1">
                <a:solidFill>
                  <a:srgbClr val="C00000"/>
                </a:solidFill>
                <a:latin typeface="AkayaTelivigala" pitchFamily="2" charset="77"/>
                <a:cs typeface="AkayaTelivigala" pitchFamily="2" charset="77"/>
              </a:defRPr>
            </a:lvl1pPr>
          </a:lstStyle>
          <a:p>
            <a:pPr algn="ctr"/>
            <a:r>
              <a:rPr lang="en-US" dirty="0"/>
              <a:t>$ 80 million went to waste in 1962 </a:t>
            </a:r>
          </a:p>
          <a:p>
            <a:pPr algn="ctr"/>
            <a:r>
              <a:rPr lang="en-US" dirty="0"/>
              <a:t>≈ $724 million in 2021</a:t>
            </a:r>
          </a:p>
        </p:txBody>
      </p:sp>
    </p:spTree>
    <p:extLst>
      <p:ext uri="{BB962C8B-B14F-4D97-AF65-F5344CB8AC3E}">
        <p14:creationId xmlns:p14="http://schemas.microsoft.com/office/powerpoint/2010/main" val="174302766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12342C3A-DD85-7843-B416-BD52AB030D59}" type="slidenum">
              <a:rPr lang="en-US" smtClean="0"/>
              <a:pPr/>
              <a:t>9</a:t>
            </a:fld>
            <a:endParaRPr lang="en-US" dirty="0"/>
          </a:p>
        </p:txBody>
      </p:sp>
      <p:sp>
        <p:nvSpPr>
          <p:cNvPr id="3" name="Text Placeholder 2"/>
          <p:cNvSpPr>
            <a:spLocks noGrp="1"/>
          </p:cNvSpPr>
          <p:nvPr>
            <p:ph type="body" sz="quarter" idx="12"/>
          </p:nvPr>
        </p:nvSpPr>
        <p:spPr/>
        <p:txBody>
          <a:bodyPr/>
          <a:lstStyle/>
          <a:p>
            <a:pPr marL="285750" indent="-285750">
              <a:buFont typeface="Arial" panose="020B0604020202020204" pitchFamily="34" charset="0"/>
              <a:buChar char="•"/>
            </a:pPr>
            <a:r>
              <a:rPr lang="en-US" dirty="0"/>
              <a:t>May 1996, the bank updated its ATM transaction software with new message codes. The message codes were unfortunately not tested on all ATM protocols </a:t>
            </a:r>
          </a:p>
        </p:txBody>
      </p:sp>
      <p:sp>
        <p:nvSpPr>
          <p:cNvPr id="4" name="Title 3"/>
          <p:cNvSpPr>
            <a:spLocks noGrp="1"/>
          </p:cNvSpPr>
          <p:nvPr>
            <p:ph type="title"/>
          </p:nvPr>
        </p:nvSpPr>
        <p:spPr/>
        <p:txBody>
          <a:bodyPr/>
          <a:lstStyle/>
          <a:p>
            <a:r>
              <a:rPr lang="en-US" dirty="0"/>
              <a:t>U.S. Bank Accounts</a:t>
            </a:r>
          </a:p>
        </p:txBody>
      </p:sp>
      <p:sp>
        <p:nvSpPr>
          <p:cNvPr id="5" name="TextBox 4"/>
          <p:cNvSpPr txBox="1"/>
          <p:nvPr/>
        </p:nvSpPr>
        <p:spPr>
          <a:xfrm>
            <a:off x="3067260" y="5283448"/>
            <a:ext cx="5672440" cy="492443"/>
          </a:xfrm>
          <a:prstGeom prst="rect">
            <a:avLst/>
          </a:prstGeom>
          <a:noFill/>
        </p:spPr>
        <p:txBody>
          <a:bodyPr wrap="square" rtlCol="0">
            <a:spAutoFit/>
          </a:bodyPr>
          <a:lstStyle>
            <a:defPPr>
              <a:defRPr lang="en-US"/>
            </a:defPPr>
            <a:lvl1pPr algn="ctr">
              <a:defRPr sz="2600" b="1">
                <a:solidFill>
                  <a:srgbClr val="C00000"/>
                </a:solidFill>
                <a:latin typeface="AkayaTelivigala" pitchFamily="2" charset="77"/>
                <a:cs typeface="AkayaTelivigala" pitchFamily="2" charset="77"/>
              </a:defRPr>
            </a:lvl1pPr>
          </a:lstStyle>
          <a:p>
            <a:r>
              <a:rPr lang="en-US" dirty="0"/>
              <a:t>823 customers paid $920 million</a:t>
            </a:r>
          </a:p>
        </p:txBody>
      </p:sp>
      <p:pic>
        <p:nvPicPr>
          <p:cNvPr id="6" name="Picture 5"/>
          <p:cNvPicPr>
            <a:picLocks noChangeAspect="1"/>
          </p:cNvPicPr>
          <p:nvPr/>
        </p:nvPicPr>
        <p:blipFill>
          <a:blip r:embed="rId2"/>
          <a:stretch>
            <a:fillRect/>
          </a:stretch>
        </p:blipFill>
        <p:spPr>
          <a:xfrm>
            <a:off x="3184635" y="2080449"/>
            <a:ext cx="5437690" cy="3045107"/>
          </a:xfrm>
          <a:prstGeom prst="rect">
            <a:avLst/>
          </a:prstGeom>
        </p:spPr>
      </p:pic>
    </p:spTree>
    <p:extLst>
      <p:ext uri="{BB962C8B-B14F-4D97-AF65-F5344CB8AC3E}">
        <p14:creationId xmlns:p14="http://schemas.microsoft.com/office/powerpoint/2010/main" val="239500804"/>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51583</TotalTime>
  <Words>3258</Words>
  <Application>Microsoft Office PowerPoint</Application>
  <PresentationFormat>Widescreen</PresentationFormat>
  <Paragraphs>436</Paragraphs>
  <Slides>53</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AkayaTelivigala</vt:lpstr>
      <vt:lpstr>Arial</vt:lpstr>
      <vt:lpstr>Arial Bold</vt:lpstr>
      <vt:lpstr>Calibri</vt:lpstr>
      <vt:lpstr>Century Schoolbook</vt:lpstr>
      <vt:lpstr>IBM Plex Sans</vt:lpstr>
      <vt:lpstr>IBM Plex Sans Light</vt:lpstr>
      <vt:lpstr>IBM Plex Sans SemiBold</vt:lpstr>
      <vt:lpstr>Saira Condensed Condensed Light</vt:lpstr>
      <vt:lpstr>Saira Condensed Condensed SemiBold</vt:lpstr>
      <vt:lpstr>System Font Regular</vt:lpstr>
      <vt:lpstr>Wingdings</vt:lpstr>
      <vt:lpstr>Office Theme</vt:lpstr>
      <vt:lpstr>SSW-555: Agile Methods for Software Development</vt:lpstr>
      <vt:lpstr>Acknowledge</vt:lpstr>
      <vt:lpstr>Today’s Topics</vt:lpstr>
      <vt:lpstr>What is Software Testing?</vt:lpstr>
      <vt:lpstr>Why is Testing Important?</vt:lpstr>
      <vt:lpstr>Air Crash</vt:lpstr>
      <vt:lpstr>Therac-25 Failure</vt:lpstr>
      <vt:lpstr>The Most Expensive Hyphen </vt:lpstr>
      <vt:lpstr>U.S. Bank Accounts</vt:lpstr>
      <vt:lpstr>Software Testing is Important!</vt:lpstr>
      <vt:lpstr>Software Testing Methods</vt:lpstr>
      <vt:lpstr>Software Testing Phases</vt:lpstr>
      <vt:lpstr>Unit Testing (xUnit)</vt:lpstr>
      <vt:lpstr>Architecture of a Test</vt:lpstr>
      <vt:lpstr>Simple Python Unittest</vt:lpstr>
      <vt:lpstr>Simple Python Unittest</vt:lpstr>
      <vt:lpstr>Simple Python Unittest</vt:lpstr>
      <vt:lpstr>Simple Python Unittest</vt:lpstr>
      <vt:lpstr>Simple Python Unittest</vt:lpstr>
      <vt:lpstr>Python unittest Assert Methods</vt:lpstr>
      <vt:lpstr>Integration Testing</vt:lpstr>
      <vt:lpstr>Regression Testing</vt:lpstr>
      <vt:lpstr>System Testing</vt:lpstr>
      <vt:lpstr>Acceptance Testing</vt:lpstr>
      <vt:lpstr>Software Testing Comparison</vt:lpstr>
      <vt:lpstr>Traditional Software Testing</vt:lpstr>
      <vt:lpstr>Traditional Testing Flow</vt:lpstr>
      <vt:lpstr>Traditional Testing</vt:lpstr>
      <vt:lpstr>Agile Testing</vt:lpstr>
      <vt:lpstr>When to integrate?</vt:lpstr>
      <vt:lpstr>Agile Testing Flow:  Automated and Continuous</vt:lpstr>
      <vt:lpstr>Unit Testing</vt:lpstr>
      <vt:lpstr>Integration Testing</vt:lpstr>
      <vt:lpstr>Regression Testing</vt:lpstr>
      <vt:lpstr>System Testing</vt:lpstr>
      <vt:lpstr>Acceptance Testing</vt:lpstr>
      <vt:lpstr>Customer Bug Reports?</vt:lpstr>
      <vt:lpstr>Test-First or Test-Driven Development (TDD)</vt:lpstr>
      <vt:lpstr>Alternative TDD Scenario</vt:lpstr>
      <vt:lpstr>TDD Provides Useful Feedback</vt:lpstr>
      <vt:lpstr>Pace</vt:lpstr>
      <vt:lpstr>From TDD to BDD (Behavior-Driven Development)</vt:lpstr>
      <vt:lpstr>Test-Driven Development (TDD)</vt:lpstr>
      <vt:lpstr>Test-Driven Development (TDD)</vt:lpstr>
      <vt:lpstr>Behavior-Driven Development (BDD)</vt:lpstr>
      <vt:lpstr>Behavior-Driven Development (BDD)</vt:lpstr>
      <vt:lpstr>Key Differences</vt:lpstr>
      <vt:lpstr>Simplify Testing</vt:lpstr>
      <vt:lpstr>Map User Story to Tests</vt:lpstr>
      <vt:lpstr>Behavior Templates Aid Testing</vt:lpstr>
      <vt:lpstr>User Stories to Behavior Stories</vt:lpstr>
      <vt:lpstr>BDD 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Nafiseh Ghorbani Renani</cp:lastModifiedBy>
  <cp:revision>181</cp:revision>
  <dcterms:created xsi:type="dcterms:W3CDTF">2022-11-18T01:51:09Z</dcterms:created>
  <dcterms:modified xsi:type="dcterms:W3CDTF">2026-02-10T19:58:08Z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1033-3.1.2.5330</vt:lpwstr>
  </property>
  <property fmtid="{D5CDD505-2E9C-101B-9397-08002B2CF9AE}" pid="3" name="MSIP_Label_a73fd474-4f3c-44ed-88fb-5cc4bd2471bf_Enabled">
    <vt:lpwstr>true</vt:lpwstr>
  </property>
  <property fmtid="{D5CDD505-2E9C-101B-9397-08002B2CF9AE}" pid="4" name="MSIP_Label_a73fd474-4f3c-44ed-88fb-5cc4bd2471bf_SetDate">
    <vt:lpwstr>2022-11-18T04:31:57Z</vt:lpwstr>
  </property>
  <property fmtid="{D5CDD505-2E9C-101B-9397-08002B2CF9AE}" pid="5" name="MSIP_Label_a73fd474-4f3c-44ed-88fb-5cc4bd2471bf_Method">
    <vt:lpwstr>Standard</vt:lpwstr>
  </property>
  <property fmtid="{D5CDD505-2E9C-101B-9397-08002B2CF9AE}" pid="6" name="MSIP_Label_a73fd474-4f3c-44ed-88fb-5cc4bd2471bf_Name">
    <vt:lpwstr>defa4170-0d19-0005-0004-bc88714345d2</vt:lpwstr>
  </property>
  <property fmtid="{D5CDD505-2E9C-101B-9397-08002B2CF9AE}" pid="7" name="MSIP_Label_a73fd474-4f3c-44ed-88fb-5cc4bd2471bf_SiteId">
    <vt:lpwstr>8d1a69ec-03b5-4345-ae21-dad112f5fb4f</vt:lpwstr>
  </property>
  <property fmtid="{D5CDD505-2E9C-101B-9397-08002B2CF9AE}" pid="8" name="MSIP_Label_a73fd474-4f3c-44ed-88fb-5cc4bd2471bf_ActionId">
    <vt:lpwstr>d8483dea-d78e-4bdd-b403-4d95796a875e</vt:lpwstr>
  </property>
  <property fmtid="{D5CDD505-2E9C-101B-9397-08002B2CF9AE}" pid="9" name="MSIP_Label_a73fd474-4f3c-44ed-88fb-5cc4bd2471bf_ContentBits">
    <vt:lpwstr>0</vt:lpwstr>
  </property>
</Properties>
</file>